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45" r:id="rId3"/>
    <p:sldId id="373" r:id="rId4"/>
    <p:sldId id="362" r:id="rId5"/>
    <p:sldId id="363" r:id="rId6"/>
    <p:sldId id="374" r:id="rId7"/>
    <p:sldId id="360" r:id="rId8"/>
    <p:sldId id="375" r:id="rId9"/>
    <p:sldId id="378" r:id="rId10"/>
    <p:sldId id="376" r:id="rId11"/>
    <p:sldId id="349" r:id="rId12"/>
    <p:sldId id="342" r:id="rId13"/>
    <p:sldId id="352" r:id="rId14"/>
    <p:sldId id="353" r:id="rId15"/>
    <p:sldId id="328" r:id="rId16"/>
    <p:sldId id="380" r:id="rId17"/>
    <p:sldId id="372" r:id="rId18"/>
    <p:sldId id="366" r:id="rId19"/>
    <p:sldId id="370" r:id="rId20"/>
    <p:sldId id="371" r:id="rId21"/>
    <p:sldId id="290" r:id="rId22"/>
    <p:sldId id="381" r:id="rId23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89027" autoAdjust="0"/>
  </p:normalViewPr>
  <p:slideViewPr>
    <p:cSldViewPr>
      <p:cViewPr varScale="1">
        <p:scale>
          <a:sx n="60" d="100"/>
          <a:sy n="60" d="100"/>
        </p:scale>
        <p:origin x="-6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1EC87-931B-4804-B2C6-7B4E4E1DDC34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25614-43D2-4719-BE14-F4E0547A4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83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611FB27-6AEC-4E52-81BB-485FB67A318B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C36A01D-2444-4D94-9CE0-F4A1918D3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78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r>
              <a:rPr lang="en-US" baseline="0" dirty="0" smtClean="0"/>
              <a:t> </a:t>
            </a:r>
            <a:r>
              <a:rPr lang="en-US" baseline="0" smtClean="0"/>
              <a:t>minutes total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6A01D-2444-4D94-9CE0-F4A1918D3D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37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6A01D-2444-4D94-9CE0-F4A1918D3D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46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189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Arial" charset="0"/>
              </a:defRPr>
            </a:lvl1pPr>
            <a:lvl2pPr marL="562568" indent="-216372" defTabSz="923189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Arial" charset="0"/>
              </a:defRPr>
            </a:lvl2pPr>
            <a:lvl3pPr marL="865490" indent="-173098" defTabSz="923189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Arial" charset="0"/>
              </a:defRPr>
            </a:lvl3pPr>
            <a:lvl4pPr marL="1211686" indent="-173098" defTabSz="923189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Arial" charset="0"/>
              </a:defRPr>
            </a:lvl4pPr>
            <a:lvl5pPr marL="1557882" indent="-173098" defTabSz="923189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Arial" charset="0"/>
              </a:defRPr>
            </a:lvl5pPr>
            <a:lvl6pPr marL="1904078" indent="-173098" defTabSz="923189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250273" indent="-173098" defTabSz="923189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2596469" indent="-173098" defTabSz="923189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2942665" indent="-173098" defTabSz="923189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6A8615-74CF-44BF-9291-5D92F4B9FD9B}" type="slidenum">
              <a:rPr lang="en-US" altLang="en-US" sz="1200"/>
              <a:pPr eaLnBrk="1" hangingPunct="1">
                <a:spcBef>
                  <a:spcPct val="0"/>
                </a:spcBef>
              </a:pPr>
              <a:t>5</a:t>
            </a:fld>
            <a:endParaRPr lang="en-US" alt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05338" cy="3452812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55" y="4388105"/>
            <a:ext cx="5095768" cy="415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err="1" smtClean="0"/>
              <a:t>NH3</a:t>
            </a:r>
            <a:r>
              <a:rPr lang="en-US" altLang="en-US" dirty="0" smtClean="0"/>
              <a:t> = 7.5*BT(867.75)/(BT(861.25)+BT(873.5))   mg/</a:t>
            </a:r>
            <a:r>
              <a:rPr lang="en-US" altLang="en-US" dirty="0" err="1" smtClean="0"/>
              <a:t>m^2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Clarisse, L., C. </a:t>
            </a:r>
            <a:r>
              <a:rPr lang="en-US" altLang="en-US" dirty="0" err="1" smtClean="0"/>
              <a:t>Clerbaux</a:t>
            </a:r>
            <a:r>
              <a:rPr lang="en-US" altLang="en-US" dirty="0" smtClean="0"/>
              <a:t>, F. </a:t>
            </a:r>
            <a:r>
              <a:rPr lang="en-US" altLang="en-US" dirty="0" err="1" smtClean="0"/>
              <a:t>Dentener</a:t>
            </a:r>
            <a:r>
              <a:rPr lang="en-US" altLang="en-US" dirty="0" smtClean="0"/>
              <a:t>, D. </a:t>
            </a:r>
            <a:r>
              <a:rPr lang="en-US" altLang="en-US" dirty="0" err="1" smtClean="0"/>
              <a:t>Hurtmans</a:t>
            </a:r>
            <a:r>
              <a:rPr lang="en-US" altLang="en-US" dirty="0" smtClean="0"/>
              <a:t> and </a:t>
            </a:r>
            <a:r>
              <a:rPr lang="en-US" altLang="en-US" dirty="0" err="1" smtClean="0"/>
              <a:t>P.F</a:t>
            </a:r>
            <a:r>
              <a:rPr lang="en-US" altLang="en-US" dirty="0" smtClean="0"/>
              <a:t>. </a:t>
            </a:r>
            <a:r>
              <a:rPr lang="en-US" altLang="en-US" dirty="0" err="1" smtClean="0"/>
              <a:t>Coheur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2009.  Global ammonia distribution derived from infrared satellite</a:t>
            </a:r>
          </a:p>
          <a:p>
            <a:pPr eaLnBrk="1" hangingPunct="1"/>
            <a:r>
              <a:rPr lang="en-US" altLang="en-US" dirty="0" smtClean="0"/>
              <a:t>observations.  Nature Geoscience </a:t>
            </a:r>
            <a:r>
              <a:rPr lang="en-US" altLang="en-US" dirty="0" err="1" smtClean="0"/>
              <a:t>v.2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p.479</a:t>
            </a:r>
            <a:r>
              <a:rPr lang="en-US" altLang="en-US" dirty="0" smtClean="0"/>
              <a:t>-483.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IASI products: http://www.class.ngdc.noaa.gov </a:t>
            </a:r>
          </a:p>
          <a:p>
            <a:pPr eaLnBrk="1" hangingPunct="1"/>
            <a:r>
              <a:rPr lang="en-US" altLang="en-US" dirty="0" err="1" smtClean="0"/>
              <a:t>HNO3</a:t>
            </a:r>
            <a:r>
              <a:rPr lang="en-US" altLang="en-US" dirty="0" smtClean="0"/>
              <a:t>: -1.4 K/100% at 879, -</a:t>
            </a:r>
            <a:r>
              <a:rPr lang="en-US" altLang="en-US" dirty="0" err="1" smtClean="0"/>
              <a:t>1.17K</a:t>
            </a:r>
            <a:r>
              <a:rPr lang="en-US" altLang="en-US" dirty="0" smtClean="0"/>
              <a:t>/100% at 1325.6</a:t>
            </a:r>
          </a:p>
          <a:p>
            <a:pPr eaLnBrk="1" hangingPunct="1"/>
            <a:r>
              <a:rPr lang="en-US" altLang="en-US" dirty="0" err="1" smtClean="0"/>
              <a:t>N2O</a:t>
            </a:r>
            <a:r>
              <a:rPr lang="en-US" altLang="en-US" dirty="0" smtClean="0"/>
              <a:t>: -</a:t>
            </a:r>
            <a:r>
              <a:rPr lang="en-US" altLang="en-US" dirty="0" err="1" smtClean="0"/>
              <a:t>0.44H</a:t>
            </a:r>
            <a:r>
              <a:rPr lang="en-US" altLang="en-US" dirty="0" smtClean="0"/>
              <a:t>/5% at 1300, -</a:t>
            </a:r>
            <a:r>
              <a:rPr lang="en-US" altLang="en-US" dirty="0" err="1" smtClean="0"/>
              <a:t>0.726K</a:t>
            </a:r>
            <a:r>
              <a:rPr lang="en-US" altLang="en-US" dirty="0" smtClean="0"/>
              <a:t>/5% at 2220.2</a:t>
            </a:r>
          </a:p>
          <a:p>
            <a:pPr eaLnBrk="1" hangingPunct="1"/>
            <a:r>
              <a:rPr lang="en-US" altLang="en-US" dirty="0" err="1" smtClean="0"/>
              <a:t>CFCl3</a:t>
            </a:r>
            <a:r>
              <a:rPr lang="en-US" altLang="en-US" dirty="0" smtClean="0"/>
              <a:t>(</a:t>
            </a:r>
            <a:r>
              <a:rPr lang="en-US" altLang="en-US" dirty="0" err="1" smtClean="0"/>
              <a:t>F11</a:t>
            </a:r>
            <a:r>
              <a:rPr lang="en-US" altLang="en-US" dirty="0" smtClean="0"/>
              <a:t>): 0.08/10% at 847</a:t>
            </a:r>
          </a:p>
          <a:p>
            <a:pPr eaLnBrk="1" hangingPunct="1"/>
            <a:r>
              <a:rPr lang="en-US" altLang="en-US" dirty="0" err="1" smtClean="0"/>
              <a:t>CF2Cl</a:t>
            </a:r>
            <a:r>
              <a:rPr lang="en-US" altLang="en-US" dirty="0" smtClean="0"/>
              <a:t>(</a:t>
            </a:r>
            <a:r>
              <a:rPr lang="en-US" altLang="en-US" dirty="0" err="1" smtClean="0"/>
              <a:t>F12</a:t>
            </a:r>
            <a:r>
              <a:rPr lang="en-US" altLang="en-US" dirty="0" smtClean="0"/>
              <a:t>): 0.124/10% at 922</a:t>
            </a:r>
          </a:p>
          <a:p>
            <a:pPr eaLnBrk="1" hangingPunct="1"/>
            <a:r>
              <a:rPr lang="en-US" altLang="en-US" dirty="0" err="1" smtClean="0"/>
              <a:t>SO2</a:t>
            </a:r>
            <a:r>
              <a:rPr lang="en-US" altLang="en-US" dirty="0" smtClean="0"/>
              <a:t>: -</a:t>
            </a:r>
            <a:r>
              <a:rPr lang="en-US" altLang="en-US" dirty="0" err="1" smtClean="0"/>
              <a:t>0.2K</a:t>
            </a:r>
            <a:r>
              <a:rPr lang="en-US" altLang="en-US" dirty="0" smtClean="0"/>
              <a:t>/1000% at 1345,1371 cm-1</a:t>
            </a:r>
          </a:p>
          <a:p>
            <a:pPr eaLnBrk="1" hangingPunct="1"/>
            <a:r>
              <a:rPr lang="en-US" altLang="en-US" dirty="0" err="1" smtClean="0"/>
              <a:t>CCl4</a:t>
            </a:r>
            <a:r>
              <a:rPr lang="en-US" altLang="en-US" dirty="0" smtClean="0"/>
              <a:t>: -</a:t>
            </a:r>
            <a:r>
              <a:rPr lang="en-US" altLang="en-US" dirty="0" err="1" smtClean="0"/>
              <a:t>0.026K</a:t>
            </a:r>
            <a:r>
              <a:rPr lang="en-US" altLang="en-US" dirty="0" smtClean="0"/>
              <a:t>/10% at 795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https://www.wmo.int/pages/prog/gcos/documents/gruanmanuals/WCP_WCDMP/WCDMP-52_000.pdf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6A01D-2444-4D94-9CE0-F4A1918D3D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33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Sonde_plots_v3_skew</a:t>
            </a:r>
            <a:r>
              <a:rPr lang="en-US" dirty="0" smtClean="0"/>
              <a:t>/sonde_acc_140208_214730.jpg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;</a:t>
            </a:r>
            <a:r>
              <a:rPr lang="en-US" dirty="0" err="1" smtClean="0"/>
              <a:t>D20140208_213909_PQC.frd</a:t>
            </a:r>
            <a:r>
              <a:rPr lang="en-US" dirty="0" smtClean="0"/>
              <a:t>: ( 2/ 8/2014  21:47:30 UT)   (31.807, -132.20)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;COLOR graphics are now redirected:  PORTRAIT, ENCAPSULATED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;</a:t>
            </a:r>
            <a:r>
              <a:rPr lang="en-US" dirty="0" err="1" smtClean="0"/>
              <a:t>ECM</a:t>
            </a:r>
            <a:r>
              <a:rPr lang="en-US" dirty="0" smtClean="0"/>
              <a:t>: </a:t>
            </a:r>
            <a:r>
              <a:rPr lang="en-US" dirty="0" err="1" smtClean="0"/>
              <a:t>ifor</a:t>
            </a:r>
            <a:r>
              <a:rPr lang="en-US" dirty="0" smtClean="0"/>
              <a:t>=  11, </a:t>
            </a:r>
            <a:r>
              <a:rPr lang="en-US" dirty="0" err="1" smtClean="0"/>
              <a:t>iscan</a:t>
            </a:r>
            <a:r>
              <a:rPr lang="en-US" dirty="0" smtClean="0"/>
              <a:t>=  57 (g=  3 for= 1691)  r=  20.16 km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;</a:t>
            </a:r>
            <a:r>
              <a:rPr lang="en-US" dirty="0" err="1" smtClean="0"/>
              <a:t>GFS</a:t>
            </a:r>
            <a:r>
              <a:rPr lang="en-US" dirty="0" smtClean="0"/>
              <a:t>: </a:t>
            </a:r>
            <a:r>
              <a:rPr lang="en-US" dirty="0" err="1" smtClean="0"/>
              <a:t>ifor</a:t>
            </a:r>
            <a:r>
              <a:rPr lang="en-US" dirty="0" smtClean="0"/>
              <a:t>=  11, </a:t>
            </a:r>
            <a:r>
              <a:rPr lang="en-US" dirty="0" err="1" smtClean="0"/>
              <a:t>iscan</a:t>
            </a:r>
            <a:r>
              <a:rPr lang="en-US" dirty="0" smtClean="0"/>
              <a:t>=  57 (g=  3 for= 1691)  r=  33.65 km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;MIT: </a:t>
            </a:r>
            <a:r>
              <a:rPr lang="en-US" dirty="0" err="1" smtClean="0"/>
              <a:t>ifor</a:t>
            </a:r>
            <a:r>
              <a:rPr lang="en-US" dirty="0" smtClean="0"/>
              <a:t>=  11, </a:t>
            </a:r>
            <a:r>
              <a:rPr lang="en-US" dirty="0" err="1" smtClean="0"/>
              <a:t>iscan</a:t>
            </a:r>
            <a:r>
              <a:rPr lang="en-US" dirty="0" smtClean="0"/>
              <a:t>=  57 (g=  3 for= 1691)  r=  33.65 km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;RET: </a:t>
            </a:r>
            <a:r>
              <a:rPr lang="en-US" dirty="0" err="1" smtClean="0"/>
              <a:t>ifor</a:t>
            </a:r>
            <a:r>
              <a:rPr lang="en-US" dirty="0" smtClean="0"/>
              <a:t>=  11, </a:t>
            </a:r>
            <a:r>
              <a:rPr lang="en-US" dirty="0" err="1" smtClean="0"/>
              <a:t>iscan</a:t>
            </a:r>
            <a:r>
              <a:rPr lang="en-US" dirty="0" smtClean="0"/>
              <a:t>=  57 (g=  3 for= 1691)  r=  33.65 km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Closest</a:t>
            </a:r>
            <a:r>
              <a:rPr lang="en-US" baseline="0" dirty="0" smtClean="0"/>
              <a:t> is also accepted in this case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6A01D-2444-4D94-9CE0-F4A1918D3D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53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439B-6C24-4EE1-8D57-A70A553AD8BE}" type="datetime1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90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E230-7E39-4810-BB0D-25C44D931D11}" type="datetime1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69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B48F-95CD-4A4A-A08E-8AA68B6B46EF}" type="datetime1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75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FA67-4610-4FF9-AF7D-9A4B1F82806A}" type="datetime1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8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1417-053E-4DB7-B743-4038C2BE9C5F}" type="datetime1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4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617F-AF7C-4D2F-9724-BC533F695139}" type="datetime1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64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446B-D532-4D73-993F-E1F1769976FF}" type="datetime1">
              <a:rPr lang="en-US" smtClean="0"/>
              <a:t>11/13/2014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87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75B4-7754-47ED-A3F9-30C9FA035DE4}" type="datetime1">
              <a:rPr lang="en-US" smtClean="0"/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5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ACA4-0DDC-4E30-B16D-641E85968194}" type="datetime1">
              <a:rPr lang="en-US" smtClean="0"/>
              <a:t>11/13/2014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31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D22-9C9E-4928-9E94-C0A959F4E25D}" type="datetime1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6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815A-C02F-4A6F-8987-E3A2FF9E559A}" type="datetime1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9800" y="320732"/>
            <a:ext cx="66294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5C4B2-F2BF-49BA-B19D-3CB67E4664B1}" type="datetime1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BFD09-1BF9-4737-9990-82220144D922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C:\Users\chris\Documents\work\topics\organizations\stc\stc_logo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9" y="533400"/>
            <a:ext cx="1706562" cy="65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381000" y="1295400"/>
            <a:ext cx="85344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36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esrl.noaa.gov/psd/calwater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Sounder products for Weather and Climate applications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124200"/>
            <a:ext cx="76962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Second Suomi-</a:t>
            </a:r>
            <a:r>
              <a:rPr lang="en-US" dirty="0" err="1" smtClean="0"/>
              <a:t>NPP</a:t>
            </a:r>
            <a:r>
              <a:rPr lang="en-US" dirty="0" smtClean="0"/>
              <a:t> Applications Workshop</a:t>
            </a:r>
          </a:p>
          <a:p>
            <a:r>
              <a:rPr lang="en-US" dirty="0" smtClean="0"/>
              <a:t>Thursday,  Nov. 20, 2014, 9:00 am</a:t>
            </a:r>
          </a:p>
          <a:p>
            <a:r>
              <a:rPr lang="en-US" dirty="0" smtClean="0"/>
              <a:t>Chris Barnet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48768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With lots of help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NUCAPS</a:t>
            </a:r>
            <a:r>
              <a:rPr lang="en-US" dirty="0" smtClean="0"/>
              <a:t> product graphics: Colby </a:t>
            </a:r>
            <a:r>
              <a:rPr lang="en-US" dirty="0" err="1" smtClean="0"/>
              <a:t>Francoeur</a:t>
            </a:r>
            <a:r>
              <a:rPr lang="en-US" dirty="0" smtClean="0"/>
              <a:t> (</a:t>
            </a:r>
            <a:r>
              <a:rPr lang="en-US" dirty="0" err="1" smtClean="0"/>
              <a:t>STC</a:t>
            </a:r>
            <a:r>
              <a:rPr lang="en-US" dirty="0" smtClean="0"/>
              <a:t> summer intern)</a:t>
            </a:r>
          </a:p>
          <a:p>
            <a:r>
              <a:rPr lang="en-US" dirty="0" smtClean="0"/>
              <a:t>Direct Broadcast Implementation: Thomas King and Letitia </a:t>
            </a:r>
            <a:r>
              <a:rPr lang="en-US" dirty="0" err="1" smtClean="0"/>
              <a:t>Soulliard</a:t>
            </a:r>
            <a:r>
              <a:rPr lang="en-US" dirty="0" smtClean="0"/>
              <a:t> (STAR), James</a:t>
            </a:r>
          </a:p>
          <a:p>
            <a:r>
              <a:rPr lang="en-US" dirty="0"/>
              <a:t> </a:t>
            </a:r>
            <a:r>
              <a:rPr lang="en-US" dirty="0" smtClean="0"/>
              <a:t>            Davies and Liam </a:t>
            </a:r>
            <a:r>
              <a:rPr lang="en-US" dirty="0" err="1" smtClean="0"/>
              <a:t>Gumley</a:t>
            </a:r>
            <a:r>
              <a:rPr lang="en-US" dirty="0" smtClean="0"/>
              <a:t> (</a:t>
            </a:r>
            <a:r>
              <a:rPr lang="en-US" dirty="0" err="1" smtClean="0"/>
              <a:t>CIMSS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CalWater</a:t>
            </a:r>
            <a:r>
              <a:rPr lang="en-US" dirty="0" smtClean="0"/>
              <a:t>-2 Field Campaign: Ryan </a:t>
            </a:r>
            <a:r>
              <a:rPr lang="en-US" dirty="0" err="1" smtClean="0"/>
              <a:t>Spackman</a:t>
            </a:r>
            <a:r>
              <a:rPr lang="en-US" dirty="0" smtClean="0"/>
              <a:t> (</a:t>
            </a:r>
            <a:r>
              <a:rPr lang="en-US" dirty="0" err="1" smtClean="0"/>
              <a:t>STC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NUCAPS</a:t>
            </a:r>
            <a:r>
              <a:rPr lang="en-US" dirty="0" smtClean="0"/>
              <a:t> </a:t>
            </a:r>
            <a:r>
              <a:rPr lang="en-US" dirty="0" err="1" smtClean="0"/>
              <a:t>AWIPS</a:t>
            </a:r>
            <a:r>
              <a:rPr lang="en-US" dirty="0" smtClean="0"/>
              <a:t> Initiative: Bill </a:t>
            </a:r>
            <a:r>
              <a:rPr lang="en-US" dirty="0" err="1" smtClean="0"/>
              <a:t>Sjoberg</a:t>
            </a:r>
            <a:r>
              <a:rPr lang="en-US" dirty="0" smtClean="0"/>
              <a:t> and Brian Motta (NOAA)</a:t>
            </a:r>
          </a:p>
        </p:txBody>
      </p:sp>
    </p:spTree>
    <p:extLst>
      <p:ext uri="{BB962C8B-B14F-4D97-AF65-F5344CB8AC3E}">
        <p14:creationId xmlns:p14="http://schemas.microsoft.com/office/powerpoint/2010/main" val="21016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629400" cy="10366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2) Aviation Weather </a:t>
            </a:r>
            <a:r>
              <a:rPr lang="en-US" dirty="0" err="1" smtClean="0"/>
              <a:t>Testbed</a:t>
            </a:r>
            <a:r>
              <a:rPr lang="en-US" dirty="0" smtClean="0"/>
              <a:t> initiative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POC</a:t>
            </a:r>
            <a:r>
              <a:rPr lang="en-US" dirty="0" smtClean="0"/>
              <a:t> is Brad </a:t>
            </a:r>
            <a:r>
              <a:rPr lang="en-US" dirty="0" err="1" smtClean="0"/>
              <a:t>Zavodsky</a:t>
            </a:r>
            <a:r>
              <a:rPr lang="en-US" dirty="0" smtClean="0"/>
              <a:t>, </a:t>
            </a:r>
            <a:r>
              <a:rPr lang="en-US" dirty="0" err="1" smtClean="0"/>
              <a:t>SPoRT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371600"/>
            <a:ext cx="5528677" cy="5410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Feb. 24 </a:t>
            </a:r>
            <a:r>
              <a:rPr lang="en-US" dirty="0" err="1" smtClean="0"/>
              <a:t>12Z</a:t>
            </a:r>
            <a:r>
              <a:rPr lang="en-US" dirty="0" smtClean="0"/>
              <a:t> sounding over Barrow Alaska</a:t>
            </a:r>
          </a:p>
          <a:p>
            <a:pPr lvl="1"/>
            <a:r>
              <a:rPr lang="en-US" dirty="0" smtClean="0"/>
              <a:t>Skew-T provided </a:t>
            </a:r>
            <a:r>
              <a:rPr lang="en-US" dirty="0" smtClean="0"/>
              <a:t>by Eric Stevens, GINA</a:t>
            </a:r>
          </a:p>
          <a:p>
            <a:pPr lvl="1"/>
            <a:r>
              <a:rPr lang="en-US" dirty="0" smtClean="0"/>
              <a:t>Airline fuel begins to freeze below -65 </a:t>
            </a:r>
            <a:r>
              <a:rPr lang="en-US" dirty="0" err="1" smtClean="0"/>
              <a:t>degC</a:t>
            </a:r>
            <a:r>
              <a:rPr lang="en-US" dirty="0" smtClean="0"/>
              <a:t>, need to issue pilot advisories</a:t>
            </a:r>
          </a:p>
          <a:p>
            <a:pPr lvl="1"/>
            <a:r>
              <a:rPr lang="en-US" dirty="0" smtClean="0"/>
              <a:t>Forecasters need to know spatial and vertical location of “bubble” of cold air aloft</a:t>
            </a:r>
          </a:p>
          <a:p>
            <a:pPr lvl="2"/>
            <a:r>
              <a:rPr lang="en-US" dirty="0" smtClean="0"/>
              <a:t>Currently have sparse data to rely on and little vertical information</a:t>
            </a:r>
          </a:p>
          <a:p>
            <a:r>
              <a:rPr lang="en-US" dirty="0" smtClean="0"/>
              <a:t>Quickly ran </a:t>
            </a:r>
            <a:r>
              <a:rPr lang="en-US" dirty="0" err="1" smtClean="0"/>
              <a:t>NUCAPS</a:t>
            </a:r>
            <a:r>
              <a:rPr lang="en-US" dirty="0" smtClean="0"/>
              <a:t> for daytime (</a:t>
            </a:r>
            <a:r>
              <a:rPr lang="en-US" dirty="0" err="1" smtClean="0"/>
              <a:t>21Z</a:t>
            </a:r>
            <a:r>
              <a:rPr lang="en-US" dirty="0" smtClean="0"/>
              <a:t>) overpass</a:t>
            </a:r>
          </a:p>
          <a:p>
            <a:pPr lvl="1"/>
            <a:r>
              <a:rPr lang="en-US" dirty="0" err="1" smtClean="0"/>
              <a:t>CrIS</a:t>
            </a:r>
            <a:r>
              <a:rPr lang="en-US" dirty="0" smtClean="0"/>
              <a:t>/ATMS easily see the cold air aloft in our cross-sections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roduct has +/- 4 K differences </a:t>
            </a:r>
            <a:r>
              <a:rPr lang="en-US" dirty="0" smtClean="0"/>
              <a:t>f/</a:t>
            </a:r>
            <a:r>
              <a:rPr lang="en-US" dirty="0" err="1" smtClean="0"/>
              <a:t>GFS</a:t>
            </a:r>
            <a:endParaRPr lang="en-US" dirty="0" smtClean="0"/>
          </a:p>
          <a:p>
            <a:pPr lvl="2"/>
            <a:r>
              <a:rPr lang="en-US" dirty="0" smtClean="0"/>
              <a:t>Vertical location is different</a:t>
            </a:r>
            <a:endParaRPr lang="en-US" dirty="0" smtClean="0"/>
          </a:p>
          <a:p>
            <a:pPr lvl="1"/>
            <a:r>
              <a:rPr lang="en-US" dirty="0" smtClean="0"/>
              <a:t>Goal is to work with Alaska </a:t>
            </a:r>
            <a:r>
              <a:rPr lang="en-US" dirty="0" err="1" smtClean="0"/>
              <a:t>AWT</a:t>
            </a:r>
            <a:r>
              <a:rPr lang="en-US" dirty="0" smtClean="0"/>
              <a:t>/</a:t>
            </a:r>
            <a:r>
              <a:rPr lang="en-US" dirty="0" err="1" smtClean="0"/>
              <a:t>CWSU</a:t>
            </a:r>
            <a:r>
              <a:rPr lang="en-US" dirty="0" smtClean="0"/>
              <a:t> </a:t>
            </a:r>
            <a:r>
              <a:rPr lang="en-US" dirty="0" smtClean="0"/>
              <a:t>to develop visualization of cold air aloft and evaluated Suomi-</a:t>
            </a:r>
            <a:r>
              <a:rPr lang="en-US" dirty="0" err="1" smtClean="0"/>
              <a:t>NPP</a:t>
            </a:r>
            <a:r>
              <a:rPr lang="en-US" dirty="0" smtClean="0"/>
              <a:t> soundings in this context.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 descr="C:\Users\chris\Documents\work\2014\docs\cris_atms\nucaps\results\140224_runs\140224_12p70026_skew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47800"/>
            <a:ext cx="2774156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866354" y="2057400"/>
            <a:ext cx="448846" cy="423862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endCxn id="5" idx="2"/>
          </p:cNvCxnSpPr>
          <p:nvPr/>
        </p:nvCxnSpPr>
        <p:spPr>
          <a:xfrm>
            <a:off x="5833477" y="2269331"/>
            <a:ext cx="1032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temp\140224_21_b01_dif_s0042_tmp_gfs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86" y="3899535"/>
            <a:ext cx="1195736" cy="250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temp\140224_21_b01_dif_s0042_tmp_gf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99535"/>
            <a:ext cx="1195736" cy="250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>
            <a:endCxn id="19" idx="2"/>
          </p:cNvCxnSpPr>
          <p:nvPr/>
        </p:nvCxnSpPr>
        <p:spPr>
          <a:xfrm flipV="1">
            <a:off x="5410200" y="4330304"/>
            <a:ext cx="1075154" cy="2732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772400" y="4148138"/>
            <a:ext cx="609600" cy="423862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485354" y="4071938"/>
            <a:ext cx="448846" cy="516732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endCxn id="18" idx="3"/>
          </p:cNvCxnSpPr>
          <p:nvPr/>
        </p:nvCxnSpPr>
        <p:spPr>
          <a:xfrm flipV="1">
            <a:off x="5410200" y="4509927"/>
            <a:ext cx="2451474" cy="936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257800" y="4876800"/>
            <a:ext cx="2514600" cy="685800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33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295400"/>
            <a:ext cx="830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 smtClean="0"/>
              <a:t>Participate in the </a:t>
            </a:r>
            <a:r>
              <a:rPr lang="en-US" sz="3200" dirty="0" err="1" smtClean="0"/>
              <a:t>CalWater</a:t>
            </a:r>
            <a:r>
              <a:rPr lang="en-US" sz="3200" dirty="0" smtClean="0"/>
              <a:t> 2 Field Campaign,  Jan/Feb 2015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3200" dirty="0" smtClean="0"/>
              <a:t>Focus is to improve forecasting of  Atmospheric River (AR) events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40" t="596" b="596"/>
          <a:stretch/>
        </p:blipFill>
        <p:spPr>
          <a:xfrm>
            <a:off x="5181600" y="3507130"/>
            <a:ext cx="1683968" cy="2817470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38100" dist="50800" dir="2700000" sx="101000" sy="101000" algn="tl" rotWithShape="0">
              <a:srgbClr val="000000">
                <a:alpha val="58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078" t="1190" r="1494"/>
          <a:stretch/>
        </p:blipFill>
        <p:spPr>
          <a:xfrm>
            <a:off x="7086600" y="3507130"/>
            <a:ext cx="1676400" cy="2817470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38100" dist="50800" dir="2700000" sx="101000" sy="101000" algn="tl" rotWithShape="0">
              <a:srgbClr val="000000">
                <a:alpha val="58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52400" y="3429000"/>
            <a:ext cx="5029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274320">
              <a:buFont typeface="Arial"/>
              <a:buChar char="•"/>
            </a:pPr>
            <a:r>
              <a:rPr lang="en-US" sz="2400" dirty="0" err="1">
                <a:solidFill>
                  <a:prstClr val="black"/>
                </a:solidFill>
              </a:rPr>
              <a:t>CalWater</a:t>
            </a:r>
            <a:r>
              <a:rPr lang="en-US" sz="2400" dirty="0">
                <a:solidFill>
                  <a:prstClr val="black"/>
                </a:solidFill>
              </a:rPr>
              <a:t> 2 white paper is at </a:t>
            </a:r>
            <a:r>
              <a:rPr lang="en-US" sz="2400" dirty="0">
                <a:solidFill>
                  <a:prstClr val="black"/>
                </a:solidFill>
                <a:hlinkClick r:id="rId4"/>
              </a:rPr>
              <a:t>http://</a:t>
            </a:r>
            <a:r>
              <a:rPr lang="en-US" sz="2400" dirty="0" smtClean="0">
                <a:solidFill>
                  <a:prstClr val="black"/>
                </a:solidFill>
                <a:hlinkClick r:id="rId4"/>
              </a:rPr>
              <a:t>esrl.noaa.gov/psd/calwater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182880" lvl="2"/>
            <a:r>
              <a:rPr lang="en-US" sz="2400" dirty="0" smtClean="0">
                <a:solidFill>
                  <a:prstClr val="black"/>
                </a:solidFill>
              </a:rPr>
              <a:t>          PI is Marty Ralph, Scripps</a:t>
            </a:r>
            <a:endParaRPr lang="en-US" sz="2400" dirty="0">
              <a:solidFill>
                <a:prstClr val="black"/>
              </a:solidFill>
            </a:endParaRPr>
          </a:p>
          <a:p>
            <a:pPr marL="457200" lvl="2" indent="-274320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Coordinated with DOE </a:t>
            </a:r>
            <a:r>
              <a:rPr lang="en-US" sz="2400" dirty="0" err="1" smtClean="0">
                <a:solidFill>
                  <a:prstClr val="black"/>
                </a:solidFill>
              </a:rPr>
              <a:t>ACAPEX</a:t>
            </a:r>
            <a:r>
              <a:rPr lang="en-US" sz="2400" dirty="0" smtClean="0">
                <a:solidFill>
                  <a:prstClr val="black"/>
                </a:solidFill>
              </a:rPr>
              <a:t> (ARM Cloud Aerosol Precipitation Experiment)</a:t>
            </a:r>
          </a:p>
          <a:p>
            <a:pPr marL="182880" lvl="2"/>
            <a:r>
              <a:rPr lang="en-US" sz="2400" dirty="0" smtClean="0">
                <a:solidFill>
                  <a:prstClr val="black"/>
                </a:solidFill>
              </a:rPr>
              <a:t>          PI is L. Ruby Leung, DOE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0" y="762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3) Hydrometeorology </a:t>
            </a:r>
            <a:r>
              <a:rPr lang="en-US" sz="3200" dirty="0" err="1" smtClean="0"/>
              <a:t>Testbed</a:t>
            </a:r>
            <a:r>
              <a:rPr lang="en-US" sz="3200" dirty="0" smtClean="0"/>
              <a:t> Initiative</a:t>
            </a:r>
          </a:p>
          <a:p>
            <a:pPr algn="ctr"/>
            <a:r>
              <a:rPr lang="en-US" sz="3200" dirty="0" smtClean="0"/>
              <a:t>(</a:t>
            </a:r>
            <a:r>
              <a:rPr lang="en-US" sz="3200" dirty="0" err="1" smtClean="0"/>
              <a:t>POC</a:t>
            </a:r>
            <a:r>
              <a:rPr lang="en-US" sz="3200" dirty="0" smtClean="0"/>
              <a:t> is Chris Barnet)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52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09600"/>
            <a:ext cx="3733800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3810000" cy="8683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CalWater</a:t>
            </a:r>
            <a:r>
              <a:rPr lang="en-US" dirty="0" smtClean="0"/>
              <a:t> 2/</a:t>
            </a:r>
            <a:r>
              <a:rPr lang="en-US" dirty="0" err="1" smtClean="0"/>
              <a:t>ACAPEX</a:t>
            </a:r>
            <a:r>
              <a:rPr lang="en-US" dirty="0" smtClean="0"/>
              <a:t> Field Campaign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141797"/>
              </p:ext>
            </p:extLst>
          </p:nvPr>
        </p:nvGraphicFramePr>
        <p:xfrm>
          <a:off x="381001" y="3507607"/>
          <a:ext cx="8534399" cy="305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3405"/>
                <a:gridCol w="1318321"/>
                <a:gridCol w="1318321"/>
                <a:gridCol w="4024352"/>
              </a:tblGrid>
              <a:tr h="40372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Platform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Range of </a:t>
                      </a:r>
                      <a:r>
                        <a:rPr lang="en-US" sz="1200" dirty="0" err="1" smtClean="0"/>
                        <a:t>Obs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Expected</a:t>
                      </a:r>
                      <a:r>
                        <a:rPr lang="en-US" sz="1200" baseline="0" dirty="0" smtClean="0"/>
                        <a:t> Duration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Types</a:t>
                      </a:r>
                      <a:r>
                        <a:rPr lang="en-US" sz="1200" baseline="0" dirty="0" smtClean="0"/>
                        <a:t> of sensors</a:t>
                      </a:r>
                      <a:endParaRPr lang="en-US" sz="1200" dirty="0"/>
                    </a:p>
                  </a:txBody>
                  <a:tcPr/>
                </a:tc>
              </a:tr>
              <a:tr h="530993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AR Observatories and  Hydro-Met </a:t>
                      </a:r>
                      <a:r>
                        <a:rPr lang="en-US" sz="1200" baseline="0" dirty="0" err="1" smtClean="0"/>
                        <a:t>Testbed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ARO</a:t>
                      </a:r>
                      <a:r>
                        <a:rPr lang="en-US" sz="1200" baseline="0" dirty="0" smtClean="0"/>
                        <a:t> sites: </a:t>
                      </a:r>
                      <a:r>
                        <a:rPr lang="en-US" sz="1200" dirty="0" smtClean="0"/>
                        <a:t>CA(4), OR(2), WA(1)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Full</a:t>
                      </a:r>
                      <a:r>
                        <a:rPr lang="en-US" sz="1200" baseline="0" dirty="0" smtClean="0"/>
                        <a:t> campaign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Snow level</a:t>
                      </a:r>
                      <a:r>
                        <a:rPr lang="en-US" sz="1200" baseline="0" dirty="0" smtClean="0"/>
                        <a:t> radar (S-band), 449 MHz wind profilers,  soil moisture, 10 meter surface tower</a:t>
                      </a:r>
                      <a:endParaRPr lang="en-US" sz="1200" dirty="0"/>
                    </a:p>
                  </a:txBody>
                  <a:tcPr/>
                </a:tc>
              </a:tr>
              <a:tr h="40372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NOAA WP-3D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1-22 </a:t>
                      </a:r>
                      <a:r>
                        <a:rPr lang="en-US" sz="1200" dirty="0" err="1" smtClean="0"/>
                        <a:t>kft</a:t>
                      </a:r>
                      <a:r>
                        <a:rPr lang="en-US" sz="1200" dirty="0" smtClean="0"/>
                        <a:t>, 4000 km range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80h</a:t>
                      </a:r>
                      <a:r>
                        <a:rPr lang="en-US" sz="1200" dirty="0" smtClean="0"/>
                        <a:t> over 4 weeks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~150 </a:t>
                      </a:r>
                      <a:r>
                        <a:rPr lang="en-US" sz="1200" dirty="0" err="1" smtClean="0"/>
                        <a:t>dropsondes</a:t>
                      </a:r>
                      <a:r>
                        <a:rPr lang="en-US" sz="1200" dirty="0" smtClean="0"/>
                        <a:t>, W-band radar (clouds), </a:t>
                      </a:r>
                      <a:r>
                        <a:rPr lang="en-US" sz="1200" dirty="0" err="1" smtClean="0"/>
                        <a:t>IWRAP</a:t>
                      </a:r>
                      <a:r>
                        <a:rPr lang="en-US" sz="1200" dirty="0" smtClean="0"/>
                        <a:t> Radar, Tail </a:t>
                      </a:r>
                      <a:r>
                        <a:rPr lang="en-US" sz="1200" dirty="0" err="1" smtClean="0"/>
                        <a:t>Dopper</a:t>
                      </a:r>
                      <a:r>
                        <a:rPr lang="en-US" sz="1200" dirty="0" smtClean="0"/>
                        <a:t> Radar, Cloud Probes,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SFMR</a:t>
                      </a:r>
                      <a:endParaRPr lang="en-US" sz="1200" dirty="0"/>
                    </a:p>
                  </a:txBody>
                  <a:tcPr/>
                </a:tc>
              </a:tr>
              <a:tr h="40372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NOAA G-IV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1-45 </a:t>
                      </a:r>
                      <a:r>
                        <a:rPr lang="en-US" sz="1200" dirty="0" err="1" smtClean="0"/>
                        <a:t>kft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90h</a:t>
                      </a:r>
                      <a:r>
                        <a:rPr lang="en-US" sz="1200" dirty="0" smtClean="0"/>
                        <a:t> over 6 weeks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~300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dropsondes</a:t>
                      </a:r>
                      <a:r>
                        <a:rPr lang="en-US" sz="1200" baseline="0" dirty="0" smtClean="0"/>
                        <a:t>, Tail Doppler Radar, NOAA </a:t>
                      </a:r>
                      <a:r>
                        <a:rPr lang="en-US" sz="1200" baseline="0" dirty="0" err="1" smtClean="0"/>
                        <a:t>O3</a:t>
                      </a:r>
                      <a:r>
                        <a:rPr lang="en-US" sz="1200" baseline="0" dirty="0" smtClean="0"/>
                        <a:t>, </a:t>
                      </a:r>
                      <a:r>
                        <a:rPr lang="en-US" sz="1200" baseline="0" dirty="0" err="1" smtClean="0"/>
                        <a:t>SFMR</a:t>
                      </a:r>
                      <a:endParaRPr lang="en-US" sz="1200" dirty="0"/>
                    </a:p>
                  </a:txBody>
                  <a:tcPr/>
                </a:tc>
              </a:tr>
              <a:tr h="56521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DOE</a:t>
                      </a:r>
                      <a:r>
                        <a:rPr lang="en-US" sz="1200" baseline="0" dirty="0" smtClean="0"/>
                        <a:t> G-1 with ~40 instruments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1-23 </a:t>
                      </a:r>
                      <a:r>
                        <a:rPr lang="en-US" sz="1200" dirty="0" err="1" smtClean="0"/>
                        <a:t>kft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120h</a:t>
                      </a:r>
                      <a:r>
                        <a:rPr lang="en-US" sz="1200" dirty="0" smtClean="0"/>
                        <a:t> over 8 weeks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Cloud properties (</a:t>
                      </a:r>
                      <a:r>
                        <a:rPr lang="en-US" sz="1200" dirty="0" err="1" smtClean="0"/>
                        <a:t>Liq</a:t>
                      </a:r>
                      <a:r>
                        <a:rPr lang="en-US" sz="1200" dirty="0" smtClean="0"/>
                        <a:t>/water content,</a:t>
                      </a:r>
                      <a:r>
                        <a:rPr lang="en-US" sz="1200" baseline="0" dirty="0" smtClean="0"/>
                        <a:t> size)</a:t>
                      </a:r>
                      <a:r>
                        <a:rPr lang="en-US" sz="1200" dirty="0" smtClean="0"/>
                        <a:t>,</a:t>
                      </a:r>
                      <a:r>
                        <a:rPr lang="en-US" sz="1200" baseline="0" dirty="0" smtClean="0"/>
                        <a:t> aerosol properties (concentration, size, </a:t>
                      </a:r>
                      <a:r>
                        <a:rPr lang="en-US" sz="1200" baseline="0" dirty="0" err="1" smtClean="0"/>
                        <a:t>CCN</a:t>
                      </a:r>
                      <a:r>
                        <a:rPr lang="en-US" sz="1200" baseline="0" dirty="0" smtClean="0"/>
                        <a:t>), trace gases (H2O, </a:t>
                      </a:r>
                      <a:r>
                        <a:rPr lang="en-US" sz="1200" baseline="0" dirty="0" err="1" smtClean="0"/>
                        <a:t>O3</a:t>
                      </a:r>
                      <a:r>
                        <a:rPr lang="en-US" sz="1200" baseline="0" dirty="0" smtClean="0"/>
                        <a:t>, CO)</a:t>
                      </a:r>
                      <a:endParaRPr lang="en-US" sz="1200" dirty="0"/>
                    </a:p>
                  </a:txBody>
                  <a:tcPr/>
                </a:tc>
              </a:tr>
              <a:tr h="56521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NOAA </a:t>
                      </a:r>
                      <a:r>
                        <a:rPr lang="en-US" sz="1200" dirty="0" err="1" smtClean="0"/>
                        <a:t>R.H</a:t>
                      </a:r>
                      <a:r>
                        <a:rPr lang="en-US" sz="1200" dirty="0" smtClean="0"/>
                        <a:t>. Brown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Can move 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smtClean="0">
                          <a:sym typeface="Symbol"/>
                        </a:rPr>
                        <a:t> </a:t>
                      </a:r>
                      <a:r>
                        <a:rPr lang="en-US" sz="1200" dirty="0" smtClean="0"/>
                        <a:t>5 </a:t>
                      </a:r>
                      <a:r>
                        <a:rPr lang="en-US" sz="1200" dirty="0" err="1" smtClean="0"/>
                        <a:t>deg</a:t>
                      </a:r>
                      <a:r>
                        <a:rPr lang="en-US" sz="1200" dirty="0" smtClean="0"/>
                        <a:t>/day</a:t>
                      </a:r>
                      <a:r>
                        <a:rPr lang="en-US" sz="1200" baseline="0" dirty="0" smtClean="0"/>
                        <a:t> to stay within AR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r>
                        <a:rPr lang="en-US" sz="1200" baseline="0" dirty="0" smtClean="0"/>
                        <a:t> days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AMF2</a:t>
                      </a:r>
                      <a:r>
                        <a:rPr lang="en-US" sz="1200" dirty="0" smtClean="0"/>
                        <a:t>: Aerosol Observing System, </a:t>
                      </a:r>
                      <a:r>
                        <a:rPr lang="en-US" sz="1200" dirty="0" err="1" smtClean="0"/>
                        <a:t>Ka</a:t>
                      </a:r>
                      <a:r>
                        <a:rPr lang="en-US" sz="1200" dirty="0" smtClean="0"/>
                        <a:t> ,X, W-Band Cloud Radars,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DOE, </a:t>
                      </a:r>
                      <a:r>
                        <a:rPr lang="en-US" sz="1200" dirty="0" err="1" smtClean="0"/>
                        <a:t>Micropulse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err="1" smtClean="0"/>
                        <a:t>LIDAR</a:t>
                      </a:r>
                      <a:r>
                        <a:rPr lang="en-US" sz="1200" dirty="0" smtClean="0"/>
                        <a:t>, Wind Speed,</a:t>
                      </a:r>
                      <a:r>
                        <a:rPr lang="en-US" sz="1200" baseline="0" dirty="0" smtClean="0"/>
                        <a:t> Rain </a:t>
                      </a:r>
                      <a:r>
                        <a:rPr lang="en-US" sz="1200" baseline="0" dirty="0" err="1" smtClean="0"/>
                        <a:t>Guages</a:t>
                      </a:r>
                      <a:endParaRPr lang="en-US" sz="1200" baseline="0" dirty="0" smtClean="0"/>
                    </a:p>
                    <a:p>
                      <a:r>
                        <a:rPr lang="en-US" sz="1200" baseline="0" dirty="0" smtClean="0"/>
                        <a:t>RS-92 </a:t>
                      </a:r>
                      <a:r>
                        <a:rPr lang="en-US" sz="1200" baseline="0" dirty="0" err="1" smtClean="0"/>
                        <a:t>Sondes</a:t>
                      </a:r>
                      <a:r>
                        <a:rPr lang="en-US" sz="1200" baseline="0" dirty="0" smtClean="0"/>
                        <a:t>: ~260 (~half dedicated overpass time)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1349276"/>
            <a:ext cx="472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Interagency Campaign: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Scripps (Marty Ralph, Kim Prather)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NOAA (Allen White, Ryan </a:t>
            </a:r>
            <a:r>
              <a:rPr lang="en-US" sz="2000" dirty="0" err="1" smtClean="0"/>
              <a:t>Spackman</a:t>
            </a:r>
            <a:r>
              <a:rPr lang="en-US" sz="2000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DOE (PI: L. Ruby Leung) ARM Cloud Aerosol Precipitation </a:t>
            </a:r>
            <a:r>
              <a:rPr lang="en-US" sz="2000" dirty="0"/>
              <a:t>Experiment (</a:t>
            </a:r>
            <a:r>
              <a:rPr lang="en-US" sz="2000" dirty="0" err="1" smtClean="0"/>
              <a:t>ACAPEX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175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can be done for </a:t>
            </a:r>
            <a:r>
              <a:rPr lang="en-US" dirty="0" err="1" smtClean="0"/>
              <a:t>CalWater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56388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NRT</a:t>
            </a:r>
            <a:r>
              <a:rPr lang="en-US" dirty="0" smtClean="0"/>
              <a:t> </a:t>
            </a:r>
            <a:r>
              <a:rPr lang="en-US" dirty="0" err="1" smtClean="0"/>
              <a:t>NUCAPS</a:t>
            </a:r>
            <a:r>
              <a:rPr lang="en-US" dirty="0" smtClean="0"/>
              <a:t> products (T(p), </a:t>
            </a:r>
            <a:r>
              <a:rPr lang="en-US" dirty="0" err="1" smtClean="0"/>
              <a:t>IWV</a:t>
            </a:r>
            <a:r>
              <a:rPr lang="en-US" dirty="0" smtClean="0"/>
              <a:t>, q(p), </a:t>
            </a:r>
            <a:r>
              <a:rPr lang="en-US" dirty="0" err="1" smtClean="0"/>
              <a:t>O3</a:t>
            </a:r>
            <a:r>
              <a:rPr lang="en-US" dirty="0" smtClean="0"/>
              <a:t>(p), etc.) can be provided from the </a:t>
            </a:r>
            <a:r>
              <a:rPr lang="en-US" dirty="0" err="1" smtClean="0"/>
              <a:t>U.Wisc</a:t>
            </a:r>
            <a:r>
              <a:rPr lang="en-US" dirty="0" smtClean="0"/>
              <a:t> </a:t>
            </a:r>
            <a:r>
              <a:rPr lang="en-US" dirty="0" err="1" smtClean="0"/>
              <a:t>PEATE</a:t>
            </a:r>
            <a:r>
              <a:rPr lang="en-US" dirty="0" smtClean="0"/>
              <a:t> archive</a:t>
            </a:r>
          </a:p>
          <a:p>
            <a:pPr lvl="1"/>
            <a:r>
              <a:rPr lang="en-US" dirty="0" smtClean="0"/>
              <a:t>This was done during </a:t>
            </a:r>
            <a:r>
              <a:rPr lang="en-US" dirty="0" err="1" smtClean="0"/>
              <a:t>CalWater</a:t>
            </a:r>
            <a:r>
              <a:rPr lang="en-US" dirty="0" smtClean="0"/>
              <a:t>-2 Early Start, </a:t>
            </a:r>
            <a:r>
              <a:rPr lang="en-US" dirty="0" smtClean="0"/>
              <a:t>in Feb</a:t>
            </a:r>
            <a:r>
              <a:rPr lang="en-US" dirty="0" smtClean="0"/>
              <a:t>. </a:t>
            </a:r>
            <a:r>
              <a:rPr lang="en-US" dirty="0" smtClean="0"/>
              <a:t>2014, has ~</a:t>
            </a:r>
            <a:r>
              <a:rPr lang="en-US" dirty="0" err="1" smtClean="0"/>
              <a:t>8h</a:t>
            </a:r>
            <a:r>
              <a:rPr lang="en-US" dirty="0" smtClean="0"/>
              <a:t> latency</a:t>
            </a:r>
            <a:endParaRPr lang="en-US" dirty="0" smtClean="0"/>
          </a:p>
          <a:p>
            <a:pPr lvl="1"/>
            <a:r>
              <a:rPr lang="en-US" dirty="0" smtClean="0"/>
              <a:t>In January 2015 will have ~2 hour latency on </a:t>
            </a:r>
            <a:r>
              <a:rPr lang="en-US" dirty="0" err="1" smtClean="0"/>
              <a:t>PEATE</a:t>
            </a:r>
            <a:endParaRPr lang="en-US" dirty="0" smtClean="0"/>
          </a:p>
          <a:p>
            <a:r>
              <a:rPr lang="en-US" dirty="0" smtClean="0"/>
              <a:t>Also, there are now 3 to 4 direct broadcast sites that can provide </a:t>
            </a:r>
            <a:r>
              <a:rPr lang="en-US" dirty="0" err="1" smtClean="0"/>
              <a:t>CrIS</a:t>
            </a:r>
            <a:r>
              <a:rPr lang="en-US" dirty="0" smtClean="0"/>
              <a:t>/ATMS with ~15 minute latency</a:t>
            </a:r>
          </a:p>
          <a:p>
            <a:pPr lvl="1"/>
            <a:r>
              <a:rPr lang="en-US" dirty="0" smtClean="0"/>
              <a:t>Each </a:t>
            </a:r>
            <a:r>
              <a:rPr lang="en-US" dirty="0" smtClean="0"/>
              <a:t>site acquires </a:t>
            </a:r>
            <a:r>
              <a:rPr lang="en-US" dirty="0" err="1" smtClean="0"/>
              <a:t>NPP</a:t>
            </a:r>
            <a:r>
              <a:rPr lang="en-US" dirty="0" smtClean="0"/>
              <a:t> </a:t>
            </a:r>
            <a:r>
              <a:rPr lang="en-US" dirty="0" err="1" smtClean="0"/>
              <a:t>CrIS</a:t>
            </a:r>
            <a:r>
              <a:rPr lang="en-US" dirty="0" smtClean="0"/>
              <a:t>/ATMS within </a:t>
            </a:r>
            <a:r>
              <a:rPr lang="en-US" dirty="0" smtClean="0"/>
              <a:t>a radius of ~</a:t>
            </a:r>
            <a:r>
              <a:rPr lang="en-US" dirty="0"/>
              <a:t>5</a:t>
            </a:r>
            <a:r>
              <a:rPr lang="en-US" dirty="0" smtClean="0"/>
              <a:t>00 km</a:t>
            </a:r>
          </a:p>
          <a:p>
            <a:pPr lvl="1"/>
            <a:r>
              <a:rPr lang="en-US" dirty="0"/>
              <a:t>Honolulu Hawaii, Corvallis Oregon, Fairbanks </a:t>
            </a:r>
            <a:r>
              <a:rPr lang="en-US" dirty="0" smtClean="0"/>
              <a:t>Alaska</a:t>
            </a:r>
          </a:p>
          <a:p>
            <a:pPr lvl="1"/>
            <a:r>
              <a:rPr lang="en-US" dirty="0" err="1" smtClean="0"/>
              <a:t>NRL</a:t>
            </a:r>
            <a:r>
              <a:rPr lang="en-US" dirty="0" smtClean="0"/>
              <a:t> site recently came on-line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13</a:t>
            </a:fld>
            <a:endParaRPr lang="en-US" dirty="0"/>
          </a:p>
        </p:txBody>
      </p:sp>
      <p:pic>
        <p:nvPicPr>
          <p:cNvPr id="1026" name="Picture 2" descr="C:\temp\Pictur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404" y="3009900"/>
            <a:ext cx="2333625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0800" y="1371600"/>
            <a:ext cx="23622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Sent flight planners figures of location of AR in </a:t>
            </a:r>
            <a:r>
              <a:rPr lang="en-US" dirty="0" err="1" smtClean="0"/>
              <a:t>NRT</a:t>
            </a:r>
            <a:endParaRPr lang="en-US" dirty="0" smtClean="0"/>
          </a:p>
          <a:p>
            <a:r>
              <a:rPr lang="en-US" dirty="0" smtClean="0"/>
              <a:t>Example below is Feb. 8, 2014 </a:t>
            </a:r>
            <a:r>
              <a:rPr lang="en-US" dirty="0" err="1" smtClean="0"/>
              <a:t>NRT</a:t>
            </a:r>
            <a:r>
              <a:rPr lang="en-US" dirty="0" smtClean="0"/>
              <a:t> product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30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these products provide to the </a:t>
            </a:r>
            <a:r>
              <a:rPr lang="en-US" dirty="0" err="1" smtClean="0"/>
              <a:t>CalWater</a:t>
            </a:r>
            <a:r>
              <a:rPr lang="en-US" dirty="0" smtClean="0"/>
              <a:t> field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1577068"/>
          </a:xfrm>
        </p:spPr>
        <p:txBody>
          <a:bodyPr>
            <a:noAutofit/>
          </a:bodyPr>
          <a:lstStyle/>
          <a:p>
            <a:r>
              <a:rPr lang="en-US" sz="2400" dirty="0" smtClean="0"/>
              <a:t>Satellite retrievals can provide synoptic-scale context for the sparse </a:t>
            </a:r>
            <a:r>
              <a:rPr lang="en-US" sz="2400" i="1" dirty="0" smtClean="0"/>
              <a:t>in-situ</a:t>
            </a:r>
            <a:r>
              <a:rPr lang="en-US" sz="2400" dirty="0" smtClean="0"/>
              <a:t> datasets</a:t>
            </a:r>
          </a:p>
          <a:p>
            <a:pPr lvl="1"/>
            <a:r>
              <a:rPr lang="en-US" sz="2000" dirty="0" smtClean="0"/>
              <a:t>Retrievals can be used to characterize the regime outside the </a:t>
            </a:r>
            <a:r>
              <a:rPr lang="en-US" sz="2000" dirty="0" smtClean="0"/>
              <a:t>AR</a:t>
            </a:r>
          </a:p>
          <a:p>
            <a:pPr marL="457200" lvl="1" indent="0">
              <a:buNone/>
            </a:pPr>
            <a:r>
              <a:rPr lang="en-US" sz="1600" dirty="0" smtClean="0"/>
              <a:t>      (Most </a:t>
            </a:r>
            <a:r>
              <a:rPr lang="en-US" sz="1600" dirty="0" err="1" smtClean="0"/>
              <a:t>ret’s</a:t>
            </a:r>
            <a:r>
              <a:rPr lang="en-US" sz="1600" dirty="0" smtClean="0"/>
              <a:t> fail within AR due to heavy precipitation, will explore </a:t>
            </a:r>
            <a:r>
              <a:rPr lang="en-US" sz="1600" dirty="0" err="1" smtClean="0"/>
              <a:t>precip</a:t>
            </a:r>
            <a:r>
              <a:rPr lang="en-US" sz="1600" dirty="0" smtClean="0"/>
              <a:t> products)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14</a:t>
            </a:fld>
            <a:endParaRPr lang="en-US"/>
          </a:p>
        </p:txBody>
      </p:sp>
      <p:pic>
        <p:nvPicPr>
          <p:cNvPr id="2054" name="Picture 6" descr="C:\Users\chris\Documents\work\2014\docs\cris_atms\nucaps\results\140208_runs\141021_gfs_plots_qc\140208_21_b02_dif_s0058_rh_gf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2948668"/>
            <a:ext cx="5153025" cy="368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381000" y="3276600"/>
            <a:ext cx="3581401" cy="335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Comparison’s are made in </a:t>
            </a:r>
            <a:r>
              <a:rPr lang="en-US" sz="2400" dirty="0" err="1" smtClean="0"/>
              <a:t>NRT</a:t>
            </a:r>
            <a:r>
              <a:rPr lang="en-US" sz="2400" dirty="0" smtClean="0"/>
              <a:t> with </a:t>
            </a:r>
            <a:r>
              <a:rPr lang="en-US" sz="2400" dirty="0" err="1" smtClean="0"/>
              <a:t>GFS</a:t>
            </a:r>
            <a:r>
              <a:rPr lang="en-US" sz="2400" dirty="0" smtClean="0"/>
              <a:t> along vertical cross-sections</a:t>
            </a:r>
          </a:p>
          <a:p>
            <a:r>
              <a:rPr lang="en-US" sz="2400" dirty="0" smtClean="0"/>
              <a:t>Post-analysis can be done w.r.t. </a:t>
            </a:r>
            <a:r>
              <a:rPr lang="en-US" sz="2400" dirty="0" err="1" smtClean="0"/>
              <a:t>ECMWF</a:t>
            </a:r>
            <a:endParaRPr lang="en-US" sz="2400" dirty="0" smtClean="0"/>
          </a:p>
          <a:p>
            <a:pPr lvl="1"/>
            <a:r>
              <a:rPr lang="en-US" sz="2000" dirty="0" smtClean="0"/>
              <a:t>Can evaluate research versions of code and QC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715000" y="2819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ATMS-only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239000" y="2819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CrIS+ATMS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29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gain from </a:t>
            </a:r>
            <a:r>
              <a:rPr lang="en-US" dirty="0" err="1" smtClean="0"/>
              <a:t>CalWater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617220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CalWater</a:t>
            </a:r>
            <a:r>
              <a:rPr lang="en-US" dirty="0" smtClean="0"/>
              <a:t> 2 is an </a:t>
            </a:r>
            <a:r>
              <a:rPr lang="en-US" dirty="0" smtClean="0"/>
              <a:t>opportunity </a:t>
            </a:r>
            <a:r>
              <a:rPr lang="en-US" dirty="0" smtClean="0"/>
              <a:t>for product validation</a:t>
            </a:r>
          </a:p>
          <a:p>
            <a:pPr lvl="1"/>
            <a:r>
              <a:rPr lang="en-US" dirty="0" smtClean="0"/>
              <a:t>Test </a:t>
            </a:r>
            <a:r>
              <a:rPr lang="en-US" dirty="0" err="1" smtClean="0"/>
              <a:t>NUCAPS</a:t>
            </a:r>
            <a:r>
              <a:rPr lang="en-US" dirty="0" smtClean="0"/>
              <a:t> in extreme weather </a:t>
            </a:r>
            <a:r>
              <a:rPr lang="en-US" dirty="0" smtClean="0"/>
              <a:t>that </a:t>
            </a:r>
            <a:r>
              <a:rPr lang="en-US" dirty="0" smtClean="0"/>
              <a:t>is </a:t>
            </a:r>
            <a:r>
              <a:rPr lang="en-US" dirty="0" smtClean="0"/>
              <a:t>of national and </a:t>
            </a:r>
            <a:r>
              <a:rPr lang="en-US" dirty="0" smtClean="0"/>
              <a:t>societal </a:t>
            </a:r>
            <a:r>
              <a:rPr lang="en-US" dirty="0" smtClean="0"/>
              <a:t>interest</a:t>
            </a:r>
          </a:p>
          <a:p>
            <a:r>
              <a:rPr lang="en-US" dirty="0" smtClean="0"/>
              <a:t>As algorithm developers, we need these kinds of scenes to improve the retrieval skill and tailor the quality control.</a:t>
            </a:r>
          </a:p>
          <a:p>
            <a:pPr lvl="1"/>
            <a:r>
              <a:rPr lang="en-US" dirty="0" smtClean="0"/>
              <a:t>We </a:t>
            </a:r>
            <a:r>
              <a:rPr lang="en-US" dirty="0" smtClean="0"/>
              <a:t>can test </a:t>
            </a:r>
            <a:r>
              <a:rPr lang="en-US" dirty="0" smtClean="0"/>
              <a:t>experimental versions of </a:t>
            </a:r>
            <a:r>
              <a:rPr lang="en-US" dirty="0" err="1" smtClean="0"/>
              <a:t>NUCAPS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We gain the expertise of the entire </a:t>
            </a:r>
            <a:r>
              <a:rPr lang="en-US" dirty="0" err="1" smtClean="0"/>
              <a:t>CalWater</a:t>
            </a:r>
            <a:r>
              <a:rPr lang="en-US" dirty="0" smtClean="0"/>
              <a:t> science team to characterize the background </a:t>
            </a:r>
            <a:r>
              <a:rPr lang="en-US" dirty="0" smtClean="0"/>
              <a:t>environment.</a:t>
            </a:r>
            <a:endParaRPr lang="en-US" dirty="0" smtClean="0"/>
          </a:p>
          <a:p>
            <a:pPr lvl="1"/>
            <a:r>
              <a:rPr lang="en-US" dirty="0" smtClean="0"/>
              <a:t>Other </a:t>
            </a:r>
            <a:r>
              <a:rPr lang="en-US" i="1" dirty="0" smtClean="0"/>
              <a:t>in-situ</a:t>
            </a:r>
            <a:r>
              <a:rPr lang="en-US" dirty="0" smtClean="0"/>
              <a:t> measurements </a:t>
            </a:r>
            <a:r>
              <a:rPr lang="en-US" dirty="0" smtClean="0"/>
              <a:t>(</a:t>
            </a:r>
            <a:r>
              <a:rPr lang="en-US" dirty="0" smtClean="0"/>
              <a:t>CO, </a:t>
            </a:r>
            <a:r>
              <a:rPr lang="en-US" dirty="0" err="1" smtClean="0"/>
              <a:t>O</a:t>
            </a:r>
            <a:r>
              <a:rPr lang="en-US" baseline="-25000" dirty="0" err="1" smtClean="0"/>
              <a:t>3</a:t>
            </a:r>
            <a:r>
              <a:rPr lang="en-US" dirty="0" smtClean="0"/>
              <a:t>, CO</a:t>
            </a:r>
            <a:r>
              <a:rPr lang="en-US" baseline="-25000" dirty="0" smtClean="0"/>
              <a:t>2</a:t>
            </a:r>
            <a:r>
              <a:rPr lang="en-US" dirty="0" smtClean="0"/>
              <a:t>, aerosols) </a:t>
            </a:r>
            <a:r>
              <a:rPr lang="en-US" dirty="0" smtClean="0"/>
              <a:t>will </a:t>
            </a:r>
            <a:r>
              <a:rPr lang="en-US" dirty="0" smtClean="0"/>
              <a:t>help the </a:t>
            </a:r>
            <a:r>
              <a:rPr lang="en-US" dirty="0" err="1" smtClean="0"/>
              <a:t>NPP</a:t>
            </a:r>
            <a:r>
              <a:rPr lang="en-US" dirty="0" smtClean="0"/>
              <a:t> validation,</a:t>
            </a:r>
          </a:p>
          <a:p>
            <a:pPr lvl="1"/>
            <a:r>
              <a:rPr lang="en-US" dirty="0" err="1" smtClean="0"/>
              <a:t>WFO’s</a:t>
            </a:r>
            <a:r>
              <a:rPr lang="en-US" dirty="0" smtClean="0"/>
              <a:t> have shown interest in </a:t>
            </a:r>
            <a:r>
              <a:rPr lang="en-US" dirty="0" err="1" smtClean="0"/>
              <a:t>NUCAPS</a:t>
            </a:r>
            <a:r>
              <a:rPr lang="en-US" dirty="0" smtClean="0"/>
              <a:t> products (via </a:t>
            </a:r>
            <a:r>
              <a:rPr lang="en-US" dirty="0" err="1" smtClean="0"/>
              <a:t>AWIPS</a:t>
            </a:r>
            <a:r>
              <a:rPr lang="en-US" dirty="0" smtClean="0"/>
              <a:t>-II)</a:t>
            </a:r>
          </a:p>
          <a:p>
            <a:pPr lvl="2"/>
            <a:r>
              <a:rPr lang="en-US" dirty="0" smtClean="0"/>
              <a:t>Can demonstrate the value of </a:t>
            </a:r>
            <a:r>
              <a:rPr lang="en-US" dirty="0" err="1" smtClean="0"/>
              <a:t>NUCAPS</a:t>
            </a:r>
            <a:r>
              <a:rPr lang="en-US" dirty="0" smtClean="0"/>
              <a:t> in the field</a:t>
            </a:r>
          </a:p>
          <a:p>
            <a:pPr lvl="2"/>
            <a:r>
              <a:rPr lang="en-US" dirty="0" smtClean="0"/>
              <a:t>an </a:t>
            </a:r>
            <a:r>
              <a:rPr lang="en-US" dirty="0"/>
              <a:t>opportunity to work directly with </a:t>
            </a:r>
            <a:r>
              <a:rPr lang="en-US" dirty="0" err="1"/>
              <a:t>WFO</a:t>
            </a:r>
            <a:r>
              <a:rPr lang="en-US" dirty="0"/>
              <a:t> staff to understand their concerns</a:t>
            </a:r>
          </a:p>
          <a:p>
            <a:pPr lvl="2"/>
            <a:r>
              <a:rPr lang="en-US" dirty="0" smtClean="0"/>
              <a:t>form </a:t>
            </a:r>
            <a:r>
              <a:rPr lang="en-US" dirty="0" smtClean="0"/>
              <a:t>the basis of </a:t>
            </a:r>
            <a:r>
              <a:rPr lang="en-US" dirty="0" smtClean="0"/>
              <a:t>relevant </a:t>
            </a:r>
            <a:r>
              <a:rPr lang="en-US" dirty="0" smtClean="0"/>
              <a:t>training modules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2" descr="C:\temp\for_airs\sonde_acc_140208_2147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4" t="7466" r="19610" b="10533"/>
          <a:stretch/>
        </p:blipFill>
        <p:spPr bwMode="auto">
          <a:xfrm>
            <a:off x="6629400" y="4572000"/>
            <a:ext cx="228561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chris\Documents\work\2014\docs\cris_atms\nucaps\results\140208_runs\20140208sonde_map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1" t="6333" r="9285" b="13665"/>
          <a:stretch/>
        </p:blipFill>
        <p:spPr bwMode="auto">
          <a:xfrm>
            <a:off x="6711313" y="2209800"/>
            <a:ext cx="228028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63713" y="1371600"/>
            <a:ext cx="1975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Feb. 8, 2014 29 </a:t>
            </a:r>
            <a:r>
              <a:rPr lang="en-US" dirty="0" err="1" smtClean="0"/>
              <a:t>dropsondes</a:t>
            </a:r>
            <a:r>
              <a:rPr lang="en-US" dirty="0" smtClean="0"/>
              <a:t> were deployed in 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63713" y="3810000"/>
            <a:ext cx="1975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skew-T of </a:t>
            </a:r>
            <a:r>
              <a:rPr lang="en-US" dirty="0" err="1" smtClean="0"/>
              <a:t>sonde</a:t>
            </a:r>
            <a:r>
              <a:rPr lang="en-US" dirty="0" smtClean="0"/>
              <a:t> #8, </a:t>
            </a:r>
            <a:r>
              <a:rPr lang="en-US" dirty="0" err="1" smtClean="0"/>
              <a:t>CrIS</a:t>
            </a:r>
            <a:r>
              <a:rPr lang="en-US" dirty="0" smtClean="0"/>
              <a:t> FOR #11 &amp;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63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NASA Suomi-</a:t>
            </a:r>
            <a:r>
              <a:rPr lang="en-US" dirty="0" err="1" smtClean="0"/>
              <a:t>NPP</a:t>
            </a:r>
            <a:r>
              <a:rPr lang="en-US" dirty="0" smtClean="0"/>
              <a:t> Science Team:</a:t>
            </a:r>
            <a:br>
              <a:rPr lang="en-US" dirty="0" smtClean="0"/>
            </a:br>
            <a:r>
              <a:rPr lang="en-US" dirty="0" smtClean="0"/>
              <a:t>Sounder Discipline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2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66294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Suomi-</a:t>
            </a:r>
            <a:r>
              <a:rPr lang="en-US" dirty="0" err="1" smtClean="0"/>
              <a:t>NPP</a:t>
            </a:r>
            <a:r>
              <a:rPr lang="en-US" dirty="0" smtClean="0"/>
              <a:t> NASA Sounder Discipline Selection (August 2014)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296159"/>
              </p:ext>
            </p:extLst>
          </p:nvPr>
        </p:nvGraphicFramePr>
        <p:xfrm>
          <a:off x="457201" y="1629189"/>
          <a:ext cx="8256589" cy="4818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244"/>
                <a:gridCol w="1878227"/>
                <a:gridCol w="5019118"/>
              </a:tblGrid>
              <a:tr h="6180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 Name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Company Name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Title</a:t>
                      </a:r>
                    </a:p>
                  </a:txBody>
                  <a:tcPr marL="9525" marR="9525" marT="9525" marB="0" anchor="ctr"/>
                </a:tc>
              </a:tr>
              <a:tr h="6818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Aumann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Hartmut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Jet Propulsion Laboratory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Analysis of the AIRS and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radiometric calibration under cloudy conditions and error propagation into environmental variables.</a:t>
                      </a:r>
                    </a:p>
                  </a:txBody>
                  <a:tcPr marL="9525" marR="9525" marT="9525" marB="0"/>
                </a:tc>
              </a:tr>
              <a:tr h="6818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Barnet, Christopher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Science and Technology Corporation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sng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Discipline Lead: 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 and validation of a community hyper-spectral infrared microwave Earth retrieval algorithm: CHIMERA</a:t>
                      </a:r>
                    </a:p>
                  </a:txBody>
                  <a:tcPr marL="9525" marR="9525" marT="9525" marB="0"/>
                </a:tc>
              </a:tr>
              <a:tr h="6180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Cady-Pereira, Karen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Atmospheric and Environmental Research, Inc.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Developing retrieval algorithms for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NH3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CO from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NPP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measurements using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heritage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algorithm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6180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Lambrigtsen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Bjorn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Jet Propulsion Laboratory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Microwave sounder Earth System Data Records</a:t>
                      </a:r>
                    </a:p>
                  </a:txBody>
                  <a:tcPr marL="9525" marR="9525" marT="9525" marB="0"/>
                </a:tc>
              </a:tr>
              <a:tr h="6818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Moncet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Jean-Luc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Atmospheric and Environmental Research, Inc.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Refined Atmosphere Data Products from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ATMS</a:t>
                      </a:r>
                    </a:p>
                  </a:txBody>
                  <a:tcPr marL="9525" marR="9525" marT="9525" marB="0"/>
                </a:tc>
              </a:tr>
              <a:tr h="6180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Susskind, Joel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NASA Goddard Space Flight Center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Analysis of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/ATMS using an AIRS Version 6-like retrieval algorithm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986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some guiding principles of a climate product for retrievals?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Requires reprocessing of full dataset</a:t>
            </a:r>
          </a:p>
          <a:p>
            <a:pPr lvl="1"/>
            <a:r>
              <a:rPr lang="en-US" dirty="0" smtClean="0"/>
              <a:t>By extension, this implies (to me) that AIRS/</a:t>
            </a:r>
            <a:r>
              <a:rPr lang="en-US" dirty="0" err="1" smtClean="0"/>
              <a:t>AMSU</a:t>
            </a:r>
            <a:r>
              <a:rPr lang="en-US" dirty="0" smtClean="0"/>
              <a:t> and </a:t>
            </a:r>
            <a:r>
              <a:rPr lang="en-US" dirty="0" err="1" smtClean="0"/>
              <a:t>CrIS</a:t>
            </a:r>
            <a:r>
              <a:rPr lang="en-US" dirty="0" smtClean="0"/>
              <a:t>/ATMS have same spectroscopy and retrieval method</a:t>
            </a:r>
          </a:p>
          <a:p>
            <a:pPr lvl="2"/>
            <a:r>
              <a:rPr lang="en-US" dirty="0" smtClean="0"/>
              <a:t>Alternatively we could make the radiances look the same</a:t>
            </a:r>
          </a:p>
          <a:p>
            <a:pPr lvl="1"/>
            <a:r>
              <a:rPr lang="en-US" dirty="0" smtClean="0"/>
              <a:t>IASI/</a:t>
            </a:r>
            <a:r>
              <a:rPr lang="en-US" dirty="0" err="1" smtClean="0"/>
              <a:t>AMSU</a:t>
            </a:r>
            <a:r>
              <a:rPr lang="en-US" dirty="0" smtClean="0"/>
              <a:t>/</a:t>
            </a:r>
            <a:r>
              <a:rPr lang="en-US" dirty="0" err="1" smtClean="0"/>
              <a:t>MHS</a:t>
            </a:r>
            <a:r>
              <a:rPr lang="en-US" dirty="0" smtClean="0"/>
              <a:t> in the future (next call?)</a:t>
            </a:r>
          </a:p>
          <a:p>
            <a:pPr lvl="1"/>
            <a:r>
              <a:rPr lang="en-US" dirty="0" smtClean="0"/>
              <a:t>Incorporate </a:t>
            </a:r>
            <a:r>
              <a:rPr lang="en-US" dirty="0" err="1" smtClean="0"/>
              <a:t>MODIS</a:t>
            </a:r>
            <a:r>
              <a:rPr lang="en-US" dirty="0" smtClean="0"/>
              <a:t>, </a:t>
            </a:r>
            <a:r>
              <a:rPr lang="en-US" dirty="0" err="1" smtClean="0"/>
              <a:t>AVHRR</a:t>
            </a:r>
            <a:r>
              <a:rPr lang="en-US" dirty="0" smtClean="0"/>
              <a:t>, and </a:t>
            </a:r>
            <a:r>
              <a:rPr lang="en-US" dirty="0" err="1" smtClean="0"/>
              <a:t>VIIRS</a:t>
            </a:r>
            <a:r>
              <a:rPr lang="en-US" dirty="0" smtClean="0"/>
              <a:t> in the future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Community accepted error estimates and/or product characterization (a.k.a., averaging kernels)</a:t>
            </a:r>
          </a:p>
          <a:p>
            <a:pPr lvl="1"/>
            <a:r>
              <a:rPr lang="en-US" dirty="0" smtClean="0"/>
              <a:t>Requires formal error covariance of the </a:t>
            </a:r>
            <a:r>
              <a:rPr lang="en-US" i="1" dirty="0" smtClean="0"/>
              <a:t>a-priori</a:t>
            </a:r>
          </a:p>
          <a:p>
            <a:pPr lvl="1"/>
            <a:r>
              <a:rPr lang="en-US" dirty="0" smtClean="0"/>
              <a:t>… and formal error covariance of the final products.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well characterized  </a:t>
            </a:r>
            <a:r>
              <a:rPr lang="en-US" i="1" dirty="0" smtClean="0"/>
              <a:t>a-priori</a:t>
            </a:r>
            <a:r>
              <a:rPr lang="en-US" dirty="0" smtClean="0"/>
              <a:t> suitable for a multi-instrument time series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9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propose to use the </a:t>
            </a:r>
            <a:r>
              <a:rPr lang="en-US" dirty="0" err="1" smtClean="0"/>
              <a:t>NUCAPS</a:t>
            </a:r>
            <a:r>
              <a:rPr lang="en-US" dirty="0" smtClean="0"/>
              <a:t> </a:t>
            </a:r>
            <a:r>
              <a:rPr lang="en-US" i="1" dirty="0" smtClean="0"/>
              <a:t>Science code</a:t>
            </a:r>
            <a:r>
              <a:rPr lang="en-US" dirty="0" smtClean="0"/>
              <a:t> as a baseline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980" y="1447800"/>
            <a:ext cx="8741044" cy="527367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significant difference from the weather version  will be the choice of the a-priori</a:t>
            </a:r>
          </a:p>
          <a:p>
            <a:pPr lvl="1"/>
            <a:r>
              <a:rPr lang="en-US" sz="2600" dirty="0" smtClean="0"/>
              <a:t>Want an </a:t>
            </a:r>
            <a:r>
              <a:rPr lang="en-US" sz="2600" i="1" dirty="0" smtClean="0"/>
              <a:t>a-priori</a:t>
            </a:r>
            <a:r>
              <a:rPr lang="en-US" sz="2600" dirty="0" smtClean="0"/>
              <a:t> that contributes unique information in low information content domains.</a:t>
            </a:r>
          </a:p>
          <a:p>
            <a:pPr lvl="1"/>
            <a:r>
              <a:rPr lang="en-US" sz="2600" dirty="0" smtClean="0"/>
              <a:t>Want an </a:t>
            </a:r>
            <a:r>
              <a:rPr lang="en-US" sz="2600" i="1" dirty="0" smtClean="0"/>
              <a:t>a-priori</a:t>
            </a:r>
            <a:r>
              <a:rPr lang="en-US" sz="2600" dirty="0" smtClean="0"/>
              <a:t> that the </a:t>
            </a:r>
            <a:r>
              <a:rPr lang="en-US" sz="2600" i="1" u="sng" dirty="0" smtClean="0"/>
              <a:t>climate</a:t>
            </a:r>
            <a:r>
              <a:rPr lang="en-US" sz="2600" dirty="0" smtClean="0"/>
              <a:t> community considers to be well behaved and understood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Prior for trace gases will be simple </a:t>
            </a:r>
            <a:r>
              <a:rPr lang="en-US" dirty="0" err="1" smtClean="0"/>
              <a:t>climatologies</a:t>
            </a:r>
            <a:endParaRPr lang="en-US" dirty="0" smtClean="0"/>
          </a:p>
          <a:p>
            <a:pPr lvl="1"/>
            <a:r>
              <a:rPr lang="en-US" dirty="0" smtClean="0"/>
              <a:t>Except ozone, where we will use </a:t>
            </a:r>
            <a:r>
              <a:rPr lang="en-US" dirty="0" err="1" smtClean="0"/>
              <a:t>tropopause</a:t>
            </a:r>
            <a:r>
              <a:rPr lang="en-US" dirty="0" smtClean="0"/>
              <a:t> relative climatology (Wei 2010 </a:t>
            </a:r>
            <a:r>
              <a:rPr lang="en-US" dirty="0" err="1" smtClean="0"/>
              <a:t>JAOT</a:t>
            </a:r>
            <a:r>
              <a:rPr lang="en-US" dirty="0"/>
              <a:t> </a:t>
            </a:r>
            <a:r>
              <a:rPr lang="en-US" dirty="0" err="1"/>
              <a:t>v.27</a:t>
            </a:r>
            <a:r>
              <a:rPr lang="en-US" dirty="0"/>
              <a:t> </a:t>
            </a:r>
            <a:r>
              <a:rPr lang="en-US" dirty="0" err="1" smtClean="0"/>
              <a:t>p.1123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320738"/>
              </p:ext>
            </p:extLst>
          </p:nvPr>
        </p:nvGraphicFramePr>
        <p:xfrm>
          <a:off x="1295400" y="3581400"/>
          <a:ext cx="66294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6039"/>
                <a:gridCol w="3723361"/>
              </a:tblGrid>
              <a:tr h="2051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Prior information for T/q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Pro/Con</a:t>
                      </a:r>
                      <a:endParaRPr lang="en-US" sz="1400" dirty="0"/>
                    </a:p>
                  </a:txBody>
                  <a:tcPr/>
                </a:tc>
              </a:tr>
              <a:tr h="2051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Climatology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Simple</a:t>
                      </a:r>
                      <a:r>
                        <a:rPr lang="en-US" sz="1400" baseline="0" dirty="0" smtClean="0"/>
                        <a:t> and constant, retrieval skill is </a:t>
                      </a:r>
                      <a:endParaRPr lang="en-US" sz="1400" dirty="0"/>
                    </a:p>
                  </a:txBody>
                  <a:tcPr/>
                </a:tc>
              </a:tr>
              <a:tr h="2051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Microwave</a:t>
                      </a:r>
                      <a:r>
                        <a:rPr lang="en-US" sz="1400" baseline="0" dirty="0" smtClean="0"/>
                        <a:t> only O-E w/ </a:t>
                      </a:r>
                      <a:r>
                        <a:rPr lang="en-US" sz="1400" baseline="0" dirty="0" err="1" smtClean="0"/>
                        <a:t>clim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With ATMS has high IC, but not Aqua/</a:t>
                      </a:r>
                      <a:r>
                        <a:rPr lang="en-US" sz="1400" dirty="0" err="1" smtClean="0"/>
                        <a:t>AMSU</a:t>
                      </a:r>
                      <a:endParaRPr lang="en-US" sz="1400" dirty="0"/>
                    </a:p>
                  </a:txBody>
                  <a:tcPr/>
                </a:tc>
              </a:tr>
              <a:tr h="205129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NCEP</a:t>
                      </a:r>
                      <a:r>
                        <a:rPr lang="en-US" sz="1400" dirty="0" smtClean="0"/>
                        <a:t> Reanalysis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R1</a:t>
                      </a:r>
                      <a:r>
                        <a:rPr lang="en-US" sz="1400" dirty="0" smtClean="0"/>
                        <a:t> (w/o</a:t>
                      </a:r>
                      <a:r>
                        <a:rPr lang="en-US" sz="1400" baseline="0" dirty="0" smtClean="0"/>
                        <a:t> satellite), f(time) for others</a:t>
                      </a:r>
                      <a:endParaRPr lang="en-US" sz="1400" dirty="0"/>
                    </a:p>
                  </a:txBody>
                  <a:tcPr/>
                </a:tc>
              </a:tr>
              <a:tr h="27313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ERA-Interim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System</a:t>
                      </a:r>
                      <a:r>
                        <a:rPr lang="en-US" sz="1400" baseline="0" dirty="0" smtClean="0"/>
                        <a:t> changes with time, good q(p)</a:t>
                      </a:r>
                      <a:endParaRPr lang="en-US" sz="1400" dirty="0"/>
                    </a:p>
                  </a:txBody>
                  <a:tcPr/>
                </a:tc>
              </a:tr>
              <a:tr h="273134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MERRA</a:t>
                      </a:r>
                      <a:r>
                        <a:rPr lang="en-US" sz="1400" dirty="0" smtClean="0"/>
                        <a:t>-2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Consistent reprocessing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60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78363"/>
          </a:xfrm>
        </p:spPr>
        <p:txBody>
          <a:bodyPr>
            <a:normAutofit/>
          </a:bodyPr>
          <a:lstStyle/>
          <a:p>
            <a:r>
              <a:rPr lang="en-US" dirty="0" smtClean="0"/>
              <a:t>Quick overview of NOAA-Unique </a:t>
            </a:r>
            <a:r>
              <a:rPr lang="en-US" dirty="0" err="1" smtClean="0"/>
              <a:t>CrIS</a:t>
            </a:r>
            <a:r>
              <a:rPr lang="en-US" dirty="0" smtClean="0"/>
              <a:t>/ATMS Processing System (</a:t>
            </a:r>
            <a:r>
              <a:rPr lang="en-US" dirty="0" err="1" smtClean="0"/>
              <a:t>NUCAPS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Status of Direct Broadcast implementation</a:t>
            </a:r>
          </a:p>
          <a:p>
            <a:r>
              <a:rPr lang="en-US" dirty="0" smtClean="0"/>
              <a:t>NOAA Sounding Initiative Activities</a:t>
            </a:r>
          </a:p>
          <a:p>
            <a:pPr lvl="1"/>
            <a:r>
              <a:rPr lang="en-US" dirty="0" smtClean="0"/>
              <a:t>Improvements to </a:t>
            </a:r>
            <a:r>
              <a:rPr lang="en-US" dirty="0" err="1" smtClean="0"/>
              <a:t>AWIPS</a:t>
            </a:r>
            <a:r>
              <a:rPr lang="en-US" dirty="0" smtClean="0"/>
              <a:t>-II implementation</a:t>
            </a:r>
          </a:p>
          <a:p>
            <a:pPr lvl="1"/>
            <a:r>
              <a:rPr lang="en-US" dirty="0" smtClean="0"/>
              <a:t>Cold Air Aloft Initiative</a:t>
            </a:r>
          </a:p>
          <a:p>
            <a:pPr lvl="1"/>
            <a:r>
              <a:rPr lang="en-US" dirty="0" err="1" smtClean="0"/>
              <a:t>CalWater</a:t>
            </a:r>
            <a:r>
              <a:rPr lang="en-US" dirty="0" smtClean="0"/>
              <a:t> 2 Campaign, Jan/Feb 2015</a:t>
            </a:r>
          </a:p>
          <a:p>
            <a:r>
              <a:rPr lang="en-US" dirty="0" smtClean="0"/>
              <a:t>NASA Suomi-</a:t>
            </a:r>
            <a:r>
              <a:rPr lang="en-US" dirty="0" err="1" smtClean="0"/>
              <a:t>NPP</a:t>
            </a:r>
            <a:r>
              <a:rPr lang="en-US" dirty="0" smtClean="0"/>
              <a:t> Sounding discipline activities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6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of climate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463" y="1435800"/>
            <a:ext cx="8477573" cy="5193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"extraordinary claims require extraordinary evidence" Carl </a:t>
            </a:r>
            <a:r>
              <a:rPr lang="en-US" dirty="0" smtClean="0"/>
              <a:t>Sagan</a:t>
            </a:r>
          </a:p>
          <a:p>
            <a:pPr lvl="1"/>
            <a:r>
              <a:rPr lang="en-US" dirty="0" smtClean="0"/>
              <a:t>We should </a:t>
            </a:r>
            <a:r>
              <a:rPr lang="en-US" dirty="0"/>
              <a:t>avoid making algorithm choices using </a:t>
            </a:r>
            <a:r>
              <a:rPr lang="en-US" dirty="0" smtClean="0"/>
              <a:t>the same </a:t>
            </a:r>
            <a:r>
              <a:rPr lang="en-US" dirty="0"/>
              <a:t>data sets </a:t>
            </a:r>
            <a:r>
              <a:rPr lang="en-US" dirty="0" smtClean="0"/>
              <a:t>used in “training” of algorithm or quality control components.</a:t>
            </a:r>
          </a:p>
          <a:p>
            <a:pPr lvl="1"/>
            <a:r>
              <a:rPr lang="en-US" dirty="0" smtClean="0"/>
              <a:t>We should </a:t>
            </a:r>
            <a:r>
              <a:rPr lang="en-US" dirty="0"/>
              <a:t>partition improvements into those from null-space and </a:t>
            </a:r>
            <a:r>
              <a:rPr lang="en-US" dirty="0" smtClean="0"/>
              <a:t>those from </a:t>
            </a:r>
            <a:r>
              <a:rPr lang="en-US" dirty="0"/>
              <a:t>physical measurement </a:t>
            </a:r>
            <a:r>
              <a:rPr lang="en-US" dirty="0" smtClean="0"/>
              <a:t>concepts</a:t>
            </a:r>
          </a:p>
          <a:p>
            <a:r>
              <a:rPr lang="en-US" dirty="0" smtClean="0"/>
              <a:t>Three tiers of validation: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Validation with independent in-situ (DOE-ARM, GPS, </a:t>
            </a:r>
            <a:r>
              <a:rPr lang="en-US" dirty="0" err="1" smtClean="0"/>
              <a:t>SHADOZ</a:t>
            </a:r>
            <a:r>
              <a:rPr lang="en-US" dirty="0" smtClean="0"/>
              <a:t>, </a:t>
            </a:r>
            <a:r>
              <a:rPr lang="en-US" dirty="0" err="1" smtClean="0"/>
              <a:t>MOSIAC</a:t>
            </a:r>
            <a:r>
              <a:rPr lang="en-US" dirty="0" smtClean="0"/>
              <a:t>, HIPPO etc.).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Verify performance w.r.t. known community reference networks (e.g., ENSO, </a:t>
            </a:r>
            <a:r>
              <a:rPr lang="en-US" dirty="0" err="1" smtClean="0"/>
              <a:t>PDO</a:t>
            </a:r>
            <a:r>
              <a:rPr lang="en-US" dirty="0" smtClean="0"/>
              <a:t>, </a:t>
            </a:r>
            <a:r>
              <a:rPr lang="en-US" dirty="0" err="1" smtClean="0"/>
              <a:t>AMO</a:t>
            </a:r>
            <a:r>
              <a:rPr lang="en-US" dirty="0" smtClean="0"/>
              <a:t> indices)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Verify short-term feedback terms reproduce published AIRS results (e.g., </a:t>
            </a:r>
            <a:r>
              <a:rPr lang="en-US" dirty="0" err="1" smtClean="0"/>
              <a:t>dq</a:t>
            </a:r>
            <a:r>
              <a:rPr lang="en-US" dirty="0" smtClean="0"/>
              <a:t>/</a:t>
            </a:r>
            <a:r>
              <a:rPr lang="en-US" dirty="0" err="1" smtClean="0"/>
              <a:t>dTs</a:t>
            </a:r>
            <a:r>
              <a:rPr lang="en-US" dirty="0" smtClean="0"/>
              <a:t> d{</a:t>
            </a:r>
            <a:r>
              <a:rPr lang="en-US" dirty="0" err="1" smtClean="0"/>
              <a:t>OLR</a:t>
            </a:r>
            <a:r>
              <a:rPr lang="en-US" dirty="0" smtClean="0"/>
              <a:t>}/</a:t>
            </a:r>
            <a:r>
              <a:rPr lang="en-US" dirty="0" err="1" smtClean="0"/>
              <a:t>dTs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1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41625"/>
            <a:ext cx="7772400" cy="1425575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to </a:t>
            </a:r>
            <a:r>
              <a:rPr lang="en-US" dirty="0" err="1" smtClean="0"/>
              <a:t>dropsonde</a:t>
            </a:r>
            <a:r>
              <a:rPr lang="en-US" dirty="0" smtClean="0"/>
              <a:t> #8</a:t>
            </a:r>
            <a:br>
              <a:rPr lang="en-US" dirty="0" smtClean="0"/>
            </a:br>
            <a:r>
              <a:rPr lang="en-US" sz="3100" dirty="0" smtClean="0"/>
              <a:t>(launched 3.8 min before satellite overpass)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2514600" cy="46783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Black = </a:t>
            </a:r>
            <a:r>
              <a:rPr lang="en-US" sz="2400" dirty="0" err="1" smtClean="0"/>
              <a:t>dropsonde</a:t>
            </a:r>
            <a:r>
              <a:rPr lang="en-US" sz="2400" dirty="0" smtClean="0"/>
              <a:t> (full-res and smoothed)</a:t>
            </a:r>
          </a:p>
          <a:p>
            <a:r>
              <a:rPr lang="en-US" sz="2400" dirty="0" smtClean="0"/>
              <a:t>Cyan = </a:t>
            </a:r>
            <a:r>
              <a:rPr lang="en-US" sz="2400" dirty="0" err="1" smtClean="0"/>
              <a:t>GFS</a:t>
            </a:r>
            <a:r>
              <a:rPr lang="en-US" sz="2400" dirty="0" smtClean="0"/>
              <a:t> forecast interpolated to retrieval location</a:t>
            </a:r>
          </a:p>
          <a:p>
            <a:r>
              <a:rPr lang="en-US" sz="2400" dirty="0" smtClean="0"/>
              <a:t>Green = </a:t>
            </a:r>
            <a:r>
              <a:rPr lang="en-US" sz="2400" dirty="0" err="1" smtClean="0"/>
              <a:t>uW</a:t>
            </a:r>
            <a:r>
              <a:rPr lang="en-US" sz="2400" dirty="0" smtClean="0"/>
              <a:t>-only retrieval</a:t>
            </a:r>
          </a:p>
          <a:p>
            <a:r>
              <a:rPr lang="en-US" sz="2400" dirty="0" smtClean="0"/>
              <a:t>Red = </a:t>
            </a:r>
            <a:r>
              <a:rPr lang="en-US" sz="2400" dirty="0" err="1" smtClean="0"/>
              <a:t>IR+uW</a:t>
            </a:r>
            <a:r>
              <a:rPr lang="en-US" sz="2400" dirty="0" smtClean="0"/>
              <a:t> retrieval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22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8000" y="5921514"/>
            <a:ext cx="57150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</a:t>
            </a:r>
            <a:r>
              <a:rPr lang="en-US" sz="2000" dirty="0" err="1" smtClean="0"/>
              <a:t>sonde</a:t>
            </a:r>
            <a:r>
              <a:rPr lang="en-US" sz="2000" dirty="0" smtClean="0"/>
              <a:t> was co-located at FOR #11 in the cross-section</a:t>
            </a:r>
            <a:endParaRPr lang="en-US" sz="2000" dirty="0"/>
          </a:p>
        </p:txBody>
      </p:sp>
      <p:pic>
        <p:nvPicPr>
          <p:cNvPr id="3074" name="Picture 2" descr="C:\temp\for_airs\sonde_acc_140208_2147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4" t="7466" r="19610" b="10533"/>
          <a:stretch/>
        </p:blipFill>
        <p:spPr bwMode="auto">
          <a:xfrm>
            <a:off x="2987040" y="1447800"/>
            <a:ext cx="5775960" cy="423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16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NOAA-Unique </a:t>
            </a:r>
            <a:r>
              <a:rPr lang="en-US" dirty="0" err="1" smtClean="0"/>
              <a:t>CrIS</a:t>
            </a:r>
            <a:r>
              <a:rPr lang="en-US" dirty="0" smtClean="0"/>
              <a:t>/ATMS Processing System (</a:t>
            </a:r>
            <a:r>
              <a:rPr lang="en-US" dirty="0" err="1" smtClean="0"/>
              <a:t>NUCAPS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NUCAPS</a:t>
            </a:r>
            <a:r>
              <a:rPr lang="en-US" dirty="0" smtClean="0"/>
              <a:t> was designed to be instrument independent</a:t>
            </a:r>
          </a:p>
          <a:p>
            <a:pPr lvl="1"/>
            <a:r>
              <a:rPr lang="en-US" dirty="0" err="1" smtClean="0"/>
              <a:t>Namelists</a:t>
            </a:r>
            <a:r>
              <a:rPr lang="en-US" dirty="0" smtClean="0"/>
              <a:t> point to files that specify instrument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void hardwiring of any instrument specifics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NUCAPS</a:t>
            </a:r>
            <a:r>
              <a:rPr lang="en-US" dirty="0" smtClean="0"/>
              <a:t> science code was derived from the AIRS multi-author Science Team (AST) science code</a:t>
            </a:r>
          </a:p>
          <a:p>
            <a:r>
              <a:rPr lang="en-US" dirty="0" smtClean="0"/>
              <a:t>The same science code was also used for the NOAA operational </a:t>
            </a:r>
            <a:r>
              <a:rPr lang="en-US" dirty="0" err="1" smtClean="0"/>
              <a:t>Metop</a:t>
            </a:r>
            <a:r>
              <a:rPr lang="en-US" dirty="0" smtClean="0"/>
              <a:t> (IASI, </a:t>
            </a:r>
            <a:r>
              <a:rPr lang="en-US" dirty="0" err="1" smtClean="0"/>
              <a:t>AMSU</a:t>
            </a:r>
            <a:r>
              <a:rPr lang="en-US" dirty="0" smtClean="0"/>
              <a:t>, </a:t>
            </a:r>
            <a:r>
              <a:rPr lang="en-US" dirty="0" err="1" smtClean="0"/>
              <a:t>MHS</a:t>
            </a:r>
            <a:r>
              <a:rPr lang="en-US" dirty="0" smtClean="0"/>
              <a:t>, </a:t>
            </a:r>
            <a:r>
              <a:rPr lang="en-US" dirty="0" err="1" smtClean="0"/>
              <a:t>AVHRR</a:t>
            </a:r>
            <a:r>
              <a:rPr lang="en-US" dirty="0" smtClean="0"/>
              <a:t>) system.</a:t>
            </a:r>
          </a:p>
          <a:p>
            <a:r>
              <a:rPr lang="en-US" dirty="0" smtClean="0"/>
              <a:t>Science code </a:t>
            </a:r>
            <a:r>
              <a:rPr lang="en-US" dirty="0" smtClean="0"/>
              <a:t>is </a:t>
            </a:r>
            <a:r>
              <a:rPr lang="en-US" dirty="0" smtClean="0"/>
              <a:t>easily </a:t>
            </a:r>
            <a:r>
              <a:rPr lang="en-US" dirty="0" smtClean="0"/>
              <a:t>configurable </a:t>
            </a:r>
            <a:r>
              <a:rPr lang="en-US" dirty="0" smtClean="0"/>
              <a:t>for </a:t>
            </a:r>
            <a:r>
              <a:rPr lang="en-US" dirty="0" smtClean="0"/>
              <a:t>these datasets</a:t>
            </a:r>
            <a:endParaRPr lang="en-US" dirty="0" smtClean="0"/>
          </a:p>
          <a:p>
            <a:pPr lvl="1"/>
            <a:r>
              <a:rPr lang="en-US" dirty="0"/>
              <a:t>Science code can </a:t>
            </a:r>
            <a:r>
              <a:rPr lang="en-US" dirty="0" smtClean="0"/>
              <a:t>be </a:t>
            </a:r>
            <a:r>
              <a:rPr lang="en-US" dirty="0"/>
              <a:t>configured to run </a:t>
            </a:r>
            <a:r>
              <a:rPr lang="en-US" dirty="0" smtClean="0"/>
              <a:t>AIRS or IASI</a:t>
            </a:r>
            <a:endParaRPr lang="en-US" dirty="0"/>
          </a:p>
          <a:p>
            <a:pPr lvl="1"/>
            <a:r>
              <a:rPr lang="en-US" dirty="0" smtClean="0"/>
              <a:t>Can be used for simulation of hypothetical instruments</a:t>
            </a:r>
          </a:p>
          <a:p>
            <a:pPr lvl="1"/>
            <a:r>
              <a:rPr lang="en-US" dirty="0" smtClean="0"/>
              <a:t>Can mix and match sensors (e.g., Aqua AIRS + </a:t>
            </a:r>
            <a:r>
              <a:rPr lang="en-US" dirty="0" err="1" smtClean="0"/>
              <a:t>NPP</a:t>
            </a:r>
            <a:r>
              <a:rPr lang="en-US" dirty="0" smtClean="0"/>
              <a:t> ATMS)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6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makes this algorithm unique?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</a:t>
            </a:r>
            <a:r>
              <a:rPr lang="en-US" dirty="0" smtClean="0"/>
              <a:t>esigned to use all available </a:t>
            </a:r>
            <a:r>
              <a:rPr lang="en-US" i="1" u="sng" dirty="0" smtClean="0"/>
              <a:t>sounding</a:t>
            </a:r>
            <a:r>
              <a:rPr lang="en-US" dirty="0" smtClean="0"/>
              <a:t> instruments.</a:t>
            </a:r>
          </a:p>
          <a:p>
            <a:pPr lvl="1"/>
            <a:r>
              <a:rPr lang="en-US" dirty="0" smtClean="0"/>
              <a:t>Climatological startup.</a:t>
            </a:r>
          </a:p>
          <a:p>
            <a:pPr lvl="2"/>
            <a:r>
              <a:rPr lang="en-US" dirty="0" smtClean="0"/>
              <a:t>Only ancillary information used is surface pressure from </a:t>
            </a:r>
            <a:r>
              <a:rPr lang="en-US" dirty="0" err="1" smtClean="0"/>
              <a:t>GFS</a:t>
            </a:r>
            <a:endParaRPr lang="en-US" dirty="0" smtClean="0"/>
          </a:p>
          <a:p>
            <a:pPr lvl="1"/>
            <a:r>
              <a:rPr lang="en-US" dirty="0" smtClean="0"/>
              <a:t>Microwave radiances used in microwave-only physical retrieval, “cloudy” regression, “cloud cleared” regression and downstream physical T(p) and q(p) steps.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a comparison of 4 independent retrieval steps for quality control (QC) in addition to traditional QC (residuals, etc.).</a:t>
            </a:r>
          </a:p>
          <a:p>
            <a:r>
              <a:rPr lang="en-US" dirty="0" smtClean="0"/>
              <a:t>Utilizes the high-information content of the hyper-spectral infrared – both radiances and physics.</a:t>
            </a:r>
          </a:p>
          <a:p>
            <a:pPr lvl="1"/>
            <a:r>
              <a:rPr lang="en-US" dirty="0" smtClean="0"/>
              <a:t>All channels used in </a:t>
            </a:r>
            <a:r>
              <a:rPr lang="en-US" i="1" u="sng" dirty="0" smtClean="0"/>
              <a:t>constrained</a:t>
            </a:r>
            <a:r>
              <a:rPr lang="en-US" dirty="0" smtClean="0"/>
              <a:t> regression first guesses.</a:t>
            </a:r>
          </a:p>
          <a:p>
            <a:pPr lvl="1"/>
            <a:r>
              <a:rPr lang="en-US" dirty="0" smtClean="0"/>
              <a:t>Utilize forward model derivatives help constrain the solution.</a:t>
            </a:r>
          </a:p>
          <a:p>
            <a:pPr lvl="2"/>
            <a:r>
              <a:rPr lang="en-US" dirty="0" smtClean="0"/>
              <a:t>Physical steps use </a:t>
            </a:r>
            <a:r>
              <a:rPr lang="en-US" dirty="0" smtClean="0"/>
              <a:t>full off-diagonal covariance of (</a:t>
            </a:r>
            <a:r>
              <a:rPr lang="en-US" dirty="0" err="1" smtClean="0"/>
              <a:t>obs-calc</a:t>
            </a:r>
            <a:r>
              <a:rPr lang="en-US" dirty="0" smtClean="0"/>
              <a:t>) errors.</a:t>
            </a:r>
          </a:p>
          <a:p>
            <a:pPr lvl="2"/>
            <a:r>
              <a:rPr lang="en-US" dirty="0" smtClean="0"/>
              <a:t>Minimizes arbitrary </a:t>
            </a:r>
            <a:r>
              <a:rPr lang="en-US" i="1" dirty="0" smtClean="0"/>
              <a:t>a-priori</a:t>
            </a:r>
            <a:r>
              <a:rPr lang="en-US" dirty="0" smtClean="0"/>
              <a:t> constraints.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2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06F839A-BD18-44CD-BD8A-7456309A958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582738" y="0"/>
            <a:ext cx="7104061" cy="12954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/>
              <a:t>Summary of products from</a:t>
            </a:r>
            <a:br>
              <a:rPr lang="en-US" altLang="en-US" sz="3200" dirty="0" smtClean="0"/>
            </a:br>
            <a:r>
              <a:rPr lang="en-US" altLang="en-US" sz="3200" dirty="0" err="1" smtClean="0"/>
              <a:t>NUCAPS</a:t>
            </a:r>
            <a:r>
              <a:rPr lang="en-US" altLang="en-US" sz="3200" dirty="0" smtClean="0"/>
              <a:t> Algorithm (in </a:t>
            </a:r>
            <a:r>
              <a:rPr lang="en-US" altLang="en-US" sz="3200" dirty="0" err="1" smtClean="0">
                <a:solidFill>
                  <a:schemeClr val="accent6"/>
                </a:solidFill>
              </a:rPr>
              <a:t>AWIPS</a:t>
            </a:r>
            <a:r>
              <a:rPr lang="en-US" altLang="en-US" sz="3200" dirty="0" smtClean="0">
                <a:solidFill>
                  <a:schemeClr val="accent6"/>
                </a:solidFill>
              </a:rPr>
              <a:t>-II</a:t>
            </a:r>
            <a:r>
              <a:rPr lang="en-US" altLang="en-US" sz="3200" dirty="0" smtClean="0"/>
              <a:t>)</a:t>
            </a:r>
            <a:endParaRPr lang="en-US" altLang="en-US" sz="2400" dirty="0" smtClean="0"/>
          </a:p>
        </p:txBody>
      </p:sp>
      <p:graphicFrame>
        <p:nvGraphicFramePr>
          <p:cNvPr id="1378307" name="Group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30667395"/>
              </p:ext>
            </p:extLst>
          </p:nvPr>
        </p:nvGraphicFramePr>
        <p:xfrm>
          <a:off x="533400" y="1441261"/>
          <a:ext cx="7848599" cy="5188139"/>
        </p:xfrm>
        <a:graphic>
          <a:graphicData uri="http://schemas.openxmlformats.org/drawingml/2006/table">
            <a:tbl>
              <a:tblPr/>
              <a:tblGrid>
                <a:gridCol w="1371600"/>
                <a:gridCol w="1300263"/>
                <a:gridCol w="1085444"/>
                <a:gridCol w="667966"/>
                <a:gridCol w="1836906"/>
                <a:gridCol w="1586420"/>
              </a:tblGrid>
              <a:tr h="3365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Range (cm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Precision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d.o.f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Interfering Gases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Sensitivity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279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650-800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2375-2395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1.5K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/km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6-10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H2O,O3,N2O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emissivity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surface 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~1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mb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3353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1200-1600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4-6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CH4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HNO3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surf to 300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mb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3365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b="1" dirty="0" smtClean="0"/>
                        <a:t>Cloud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P, T, fraction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700-900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 mbar,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1.5K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5%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/>
                        </a:rPr>
                        <a:t>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CO2, H2O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surface to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tropopause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3365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en-US" sz="1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1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1025-1050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1+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H2O,emissivity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Lower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strat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2080-2200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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H2O,N2O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Mid-trop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2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1250-1370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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H2O,HNO3,N2O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Mid-trop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680-795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2375-2395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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H2O,O3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T(p)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Mid-trop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Volcanic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SO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1340-1380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50% ??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H2O,HNO3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flag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HNO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860-920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1320-1330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50% ??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emissivity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H2O,CH4,N2O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Upper trop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5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1250-1315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2180-2250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5% ??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&lt; 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H2O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H2O,CO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Mid-trop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34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Status of Direct Broadcast (DB) Implementation of </a:t>
            </a:r>
            <a:r>
              <a:rPr lang="en-US" dirty="0" err="1" smtClean="0"/>
              <a:t>NUCAPS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NUCAPS</a:t>
            </a:r>
            <a:r>
              <a:rPr lang="en-US" dirty="0" smtClean="0"/>
              <a:t> is runnable on small </a:t>
            </a:r>
            <a:r>
              <a:rPr lang="en-US" dirty="0" err="1" smtClean="0"/>
              <a:t>unix</a:t>
            </a:r>
            <a:r>
              <a:rPr lang="en-US" dirty="0" smtClean="0"/>
              <a:t>/</a:t>
            </a:r>
            <a:r>
              <a:rPr lang="en-US" dirty="0" err="1" smtClean="0"/>
              <a:t>linux</a:t>
            </a:r>
            <a:r>
              <a:rPr lang="en-US" dirty="0" smtClean="0"/>
              <a:t> platforms</a:t>
            </a:r>
          </a:p>
          <a:p>
            <a:pPr lvl="1"/>
            <a:r>
              <a:rPr lang="en-US" dirty="0" smtClean="0"/>
              <a:t>Operational preprocessor requires 4-</a:t>
            </a:r>
            <a:r>
              <a:rPr lang="en-US" dirty="0" err="1" smtClean="0"/>
              <a:t>scanset</a:t>
            </a:r>
            <a:r>
              <a:rPr lang="en-US" dirty="0" smtClean="0"/>
              <a:t> granules</a:t>
            </a:r>
          </a:p>
          <a:p>
            <a:pPr lvl="2"/>
            <a:r>
              <a:rPr lang="en-US" dirty="0" smtClean="0"/>
              <a:t>read </a:t>
            </a:r>
            <a:r>
              <a:rPr lang="en-US" dirty="0" err="1" smtClean="0"/>
              <a:t>HDF5</a:t>
            </a:r>
            <a:r>
              <a:rPr lang="en-US" dirty="0" smtClean="0"/>
              <a:t> ATMS and </a:t>
            </a:r>
            <a:r>
              <a:rPr lang="en-US" dirty="0" err="1" smtClean="0"/>
              <a:t>CrIS</a:t>
            </a:r>
            <a:r>
              <a:rPr lang="en-US" dirty="0" smtClean="0"/>
              <a:t> </a:t>
            </a:r>
            <a:r>
              <a:rPr lang="en-US" dirty="0" err="1" smtClean="0"/>
              <a:t>SDR</a:t>
            </a:r>
            <a:r>
              <a:rPr lang="en-US" dirty="0" smtClean="0"/>
              <a:t> and GEO files</a:t>
            </a:r>
          </a:p>
          <a:p>
            <a:pPr lvl="2"/>
            <a:r>
              <a:rPr lang="en-US" dirty="0" smtClean="0"/>
              <a:t>co-locate ATMS </a:t>
            </a:r>
            <a:r>
              <a:rPr lang="en-US" dirty="0" smtClean="0"/>
              <a:t>and </a:t>
            </a:r>
            <a:r>
              <a:rPr lang="en-US" dirty="0" err="1" smtClean="0"/>
              <a:t>CrIS</a:t>
            </a:r>
            <a:endParaRPr lang="en-US" dirty="0"/>
          </a:p>
          <a:p>
            <a:pPr lvl="2"/>
            <a:r>
              <a:rPr lang="en-US" dirty="0" smtClean="0"/>
              <a:t>c</a:t>
            </a:r>
            <a:r>
              <a:rPr lang="en-US" dirty="0" smtClean="0"/>
              <a:t>ompute </a:t>
            </a:r>
            <a:r>
              <a:rPr lang="en-US" dirty="0" smtClean="0"/>
              <a:t>surface altitude and land fraction from Digital Elevation Model</a:t>
            </a:r>
          </a:p>
          <a:p>
            <a:pPr lvl="2"/>
            <a:r>
              <a:rPr lang="en-US" dirty="0" smtClean="0"/>
              <a:t>co-locate </a:t>
            </a:r>
            <a:r>
              <a:rPr lang="en-US" dirty="0" err="1" smtClean="0"/>
              <a:t>GFS</a:t>
            </a:r>
            <a:r>
              <a:rPr lang="en-US" dirty="0" smtClean="0"/>
              <a:t> forecast information</a:t>
            </a:r>
          </a:p>
          <a:p>
            <a:pPr lvl="3"/>
            <a:r>
              <a:rPr lang="en-US" dirty="0" smtClean="0"/>
              <a:t>Surface pressure is used by retrieval (only external variable)</a:t>
            </a:r>
          </a:p>
          <a:p>
            <a:pPr lvl="3"/>
            <a:r>
              <a:rPr lang="en-US" dirty="0" smtClean="0"/>
              <a:t>T(p), q(p), and </a:t>
            </a:r>
            <a:r>
              <a:rPr lang="en-US" dirty="0" err="1" smtClean="0"/>
              <a:t>O3</a:t>
            </a:r>
            <a:r>
              <a:rPr lang="en-US" dirty="0" smtClean="0"/>
              <a:t>(p) used for </a:t>
            </a:r>
            <a:r>
              <a:rPr lang="en-US" dirty="0" smtClean="0"/>
              <a:t>monitoring</a:t>
            </a:r>
            <a:endParaRPr lang="en-US" dirty="0" smtClean="0"/>
          </a:p>
          <a:p>
            <a:pPr lvl="2"/>
            <a:r>
              <a:rPr lang="en-US" dirty="0" smtClean="0"/>
              <a:t>Write </a:t>
            </a:r>
            <a:r>
              <a:rPr lang="en-US" dirty="0" err="1" smtClean="0"/>
              <a:t>NETCDF</a:t>
            </a:r>
            <a:r>
              <a:rPr lang="en-US" dirty="0" smtClean="0"/>
              <a:t> files for retrieval code</a:t>
            </a:r>
          </a:p>
          <a:p>
            <a:pPr lvl="1"/>
            <a:r>
              <a:rPr lang="en-US" dirty="0" smtClean="0"/>
              <a:t>Retrieval code compatible with many versions of FORTRAN (</a:t>
            </a:r>
            <a:r>
              <a:rPr lang="en-US" i="1" dirty="0" smtClean="0"/>
              <a:t>e.g</a:t>
            </a:r>
            <a:r>
              <a:rPr lang="en-US" dirty="0" smtClean="0"/>
              <a:t>., GNU </a:t>
            </a:r>
            <a:r>
              <a:rPr lang="en-US" dirty="0" err="1" smtClean="0"/>
              <a:t>gfortran</a:t>
            </a:r>
            <a:r>
              <a:rPr lang="en-US" dirty="0" smtClean="0"/>
              <a:t>, Intel, Portland Group, and </a:t>
            </a:r>
            <a:r>
              <a:rPr lang="en-US" dirty="0" err="1"/>
              <a:t>A</a:t>
            </a:r>
            <a:r>
              <a:rPr lang="en-US" dirty="0" err="1" smtClean="0"/>
              <a:t>bsoft</a:t>
            </a:r>
            <a:r>
              <a:rPr lang="en-US" dirty="0" smtClean="0"/>
              <a:t> compilers)</a:t>
            </a:r>
          </a:p>
          <a:p>
            <a:pPr lvl="2"/>
            <a:r>
              <a:rPr lang="en-US" dirty="0" smtClean="0"/>
              <a:t>Processing </a:t>
            </a:r>
            <a:r>
              <a:rPr lang="en-US" dirty="0" smtClean="0"/>
              <a:t>speeds are ~</a:t>
            </a:r>
            <a:r>
              <a:rPr lang="en-US" dirty="0" err="1" smtClean="0"/>
              <a:t>2x</a:t>
            </a:r>
            <a:r>
              <a:rPr lang="en-US" dirty="0" smtClean="0"/>
              <a:t> (i.e., 4 seconds for 8 second </a:t>
            </a:r>
            <a:r>
              <a:rPr lang="en-US" dirty="0" err="1" smtClean="0"/>
              <a:t>scanset</a:t>
            </a:r>
            <a:r>
              <a:rPr lang="en-US" dirty="0" smtClean="0"/>
              <a:t>) on a single CPU or 130 </a:t>
            </a:r>
            <a:r>
              <a:rPr lang="en-US" dirty="0" err="1" smtClean="0"/>
              <a:t>milli</a:t>
            </a:r>
            <a:r>
              <a:rPr lang="en-US" dirty="0" smtClean="0"/>
              <a:t>-second/retrieval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9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Chris Barnet report</a:t>
            </a:r>
            <a:br>
              <a:rPr lang="en-US" dirty="0" smtClean="0"/>
            </a:br>
            <a:r>
              <a:rPr lang="en-US" dirty="0" smtClean="0"/>
              <a:t>Oct. 29, 2014 </a:t>
            </a:r>
            <a:r>
              <a:rPr lang="en-US" dirty="0" err="1" smtClean="0"/>
              <a:t>NUCAPS</a:t>
            </a:r>
            <a:r>
              <a:rPr lang="en-US" dirty="0" smtClean="0"/>
              <a:t> </a:t>
            </a:r>
            <a:r>
              <a:rPr lang="en-US" dirty="0" err="1" smtClean="0"/>
              <a:t>Telecon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NUCAPS</a:t>
            </a:r>
            <a:r>
              <a:rPr lang="en-US" dirty="0" smtClean="0"/>
              <a:t> implementation into </a:t>
            </a:r>
            <a:r>
              <a:rPr lang="en-US" dirty="0" err="1" smtClean="0"/>
              <a:t>CSPP</a:t>
            </a:r>
            <a:endParaRPr lang="en-US" dirty="0" smtClean="0"/>
          </a:p>
          <a:p>
            <a:pPr lvl="1"/>
            <a:r>
              <a:rPr lang="en-US" dirty="0" smtClean="0"/>
              <a:t>Verified BD and NOAA-operations get same results</a:t>
            </a:r>
          </a:p>
          <a:p>
            <a:pPr lvl="1"/>
            <a:r>
              <a:rPr lang="en-US" dirty="0" smtClean="0"/>
              <a:t>Full </a:t>
            </a:r>
            <a:r>
              <a:rPr lang="en-US" dirty="0" smtClean="0"/>
              <a:t>implementation is nearing completion this week</a:t>
            </a:r>
          </a:p>
          <a:p>
            <a:pPr lvl="1"/>
            <a:r>
              <a:rPr lang="en-US" dirty="0" smtClean="0"/>
              <a:t>Expect a hiccup on Nov. 15, when </a:t>
            </a:r>
            <a:r>
              <a:rPr lang="en-US" dirty="0" err="1" smtClean="0"/>
              <a:t>CrIS</a:t>
            </a:r>
            <a:r>
              <a:rPr lang="en-US" dirty="0" smtClean="0"/>
              <a:t> goes into full-resolution mode</a:t>
            </a:r>
          </a:p>
          <a:p>
            <a:pPr lvl="2"/>
            <a:r>
              <a:rPr lang="en-US" dirty="0" smtClean="0"/>
              <a:t>DB does not have </a:t>
            </a:r>
            <a:r>
              <a:rPr lang="en-US" dirty="0" err="1" smtClean="0"/>
              <a:t>FOV.4</a:t>
            </a:r>
            <a:endParaRPr lang="en-US" dirty="0" smtClean="0"/>
          </a:p>
          <a:p>
            <a:pPr lvl="3"/>
            <a:r>
              <a:rPr lang="en-US" dirty="0" err="1" smtClean="0"/>
              <a:t>IDPS</a:t>
            </a:r>
            <a:r>
              <a:rPr lang="en-US" dirty="0" smtClean="0"/>
              <a:t>, STAR, CLASS versions are unaffected, have all 9 </a:t>
            </a:r>
            <a:r>
              <a:rPr lang="en-US" dirty="0" err="1" smtClean="0"/>
              <a:t>FOVs</a:t>
            </a:r>
            <a:endParaRPr lang="en-US" dirty="0" smtClean="0"/>
          </a:p>
          <a:p>
            <a:pPr lvl="2"/>
            <a:r>
              <a:rPr lang="en-US" dirty="0" smtClean="0"/>
              <a:t>This should be resolved quickly and an upgrade will be delivered ASAP (most likely by Dec. 1)</a:t>
            </a:r>
          </a:p>
          <a:p>
            <a:pPr lvl="1"/>
            <a:r>
              <a:rPr lang="en-US" dirty="0" smtClean="0"/>
              <a:t>Other upgrades include CF-compliant </a:t>
            </a:r>
            <a:r>
              <a:rPr lang="en-US" dirty="0" err="1" smtClean="0"/>
              <a:t>NETCDF</a:t>
            </a:r>
            <a:endParaRPr lang="en-US" dirty="0" smtClean="0"/>
          </a:p>
          <a:p>
            <a:pPr lvl="1"/>
            <a:r>
              <a:rPr lang="en-US" dirty="0" err="1" smtClean="0"/>
              <a:t>NUCAPS</a:t>
            </a:r>
            <a:r>
              <a:rPr lang="en-US" dirty="0" smtClean="0"/>
              <a:t> </a:t>
            </a:r>
            <a:r>
              <a:rPr lang="en-US" dirty="0" smtClean="0"/>
              <a:t>DB for pre- and post- </a:t>
            </a:r>
            <a:r>
              <a:rPr lang="en-US" dirty="0" err="1" smtClean="0"/>
              <a:t>CrIS</a:t>
            </a:r>
            <a:r>
              <a:rPr lang="en-US" dirty="0" smtClean="0"/>
              <a:t> modes</a:t>
            </a:r>
            <a:r>
              <a:rPr lang="en-US" dirty="0" smtClean="0"/>
              <a:t> </a:t>
            </a:r>
            <a:r>
              <a:rPr lang="en-US" dirty="0" smtClean="0"/>
              <a:t>should be </a:t>
            </a:r>
            <a:r>
              <a:rPr lang="en-US" dirty="0" smtClean="0"/>
              <a:t>available in </a:t>
            </a:r>
            <a:r>
              <a:rPr lang="en-US" dirty="0" smtClean="0"/>
              <a:t>Dec.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872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NOAA/</a:t>
            </a:r>
            <a:r>
              <a:rPr lang="en-US" dirty="0" err="1" smtClean="0"/>
              <a:t>JPSS</a:t>
            </a:r>
            <a:r>
              <a:rPr lang="en-US" dirty="0" smtClean="0"/>
              <a:t> Satellite Application Team Initiatives for Sounding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67836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NUCAPS</a:t>
            </a:r>
            <a:r>
              <a:rPr lang="en-US" dirty="0" smtClean="0"/>
              <a:t> has been implemented in </a:t>
            </a:r>
            <a:r>
              <a:rPr lang="en-US" dirty="0" err="1" smtClean="0"/>
              <a:t>AWIPS</a:t>
            </a:r>
            <a:r>
              <a:rPr lang="en-US" dirty="0" smtClean="0"/>
              <a:t>-II</a:t>
            </a:r>
          </a:p>
          <a:p>
            <a:r>
              <a:rPr lang="en-US" dirty="0" smtClean="0"/>
              <a:t>This summer the </a:t>
            </a:r>
            <a:r>
              <a:rPr lang="en-US" dirty="0" err="1" smtClean="0"/>
              <a:t>JPSS</a:t>
            </a:r>
            <a:r>
              <a:rPr lang="en-US" dirty="0" smtClean="0"/>
              <a:t> Program Scientist selected Chris Barnet and Bill </a:t>
            </a:r>
            <a:r>
              <a:rPr lang="en-US" dirty="0" err="1" smtClean="0"/>
              <a:t>Sjoberg</a:t>
            </a:r>
            <a:r>
              <a:rPr lang="en-US" dirty="0" smtClean="0"/>
              <a:t> as co-facilitators of a sounding applications team</a:t>
            </a:r>
          </a:p>
          <a:p>
            <a:pPr lvl="1"/>
            <a:r>
              <a:rPr lang="en-US" dirty="0" smtClean="0"/>
              <a:t>Primary goal is to promote new applications.</a:t>
            </a:r>
          </a:p>
          <a:p>
            <a:pPr lvl="1"/>
            <a:r>
              <a:rPr lang="en-US" dirty="0" smtClean="0"/>
              <a:t>Also encourage interaction between developers and users</a:t>
            </a:r>
          </a:p>
          <a:p>
            <a:r>
              <a:rPr lang="en-US" dirty="0" smtClean="0"/>
              <a:t>We currently have 4 active initiatives for sounding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AWIPS-NUCAPS</a:t>
            </a:r>
            <a:r>
              <a:rPr lang="en-US" dirty="0" smtClean="0"/>
              <a:t> training module and improvements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Aviation Weather </a:t>
            </a:r>
            <a:r>
              <a:rPr lang="en-US" dirty="0" err="1" smtClean="0"/>
              <a:t>Testbed</a:t>
            </a:r>
            <a:r>
              <a:rPr lang="en-US" dirty="0" smtClean="0"/>
              <a:t> (</a:t>
            </a:r>
            <a:r>
              <a:rPr lang="en-US" dirty="0" err="1" smtClean="0"/>
              <a:t>AWT</a:t>
            </a:r>
            <a:r>
              <a:rPr lang="en-US" dirty="0" smtClean="0"/>
              <a:t>) Initiative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Hydrometeorology </a:t>
            </a:r>
            <a:r>
              <a:rPr lang="en-US" dirty="0" err="1" smtClean="0"/>
              <a:t>Testbed</a:t>
            </a:r>
            <a:r>
              <a:rPr lang="en-US" dirty="0" smtClean="0"/>
              <a:t> (HMT) Initiative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Hazardous Weather </a:t>
            </a:r>
            <a:r>
              <a:rPr lang="en-US" dirty="0" err="1" smtClean="0"/>
              <a:t>Testbed</a:t>
            </a:r>
            <a:r>
              <a:rPr lang="en-US" dirty="0" smtClean="0"/>
              <a:t> (</a:t>
            </a:r>
            <a:r>
              <a:rPr lang="en-US" dirty="0" err="1" smtClean="0"/>
              <a:t>HWT</a:t>
            </a:r>
            <a:r>
              <a:rPr lang="en-US" dirty="0" smtClean="0"/>
              <a:t>) Initiative (in development,  will take place in central USA region)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35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6934200" cy="13556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1) </a:t>
            </a:r>
            <a:r>
              <a:rPr lang="en-US" dirty="0" err="1" smtClean="0"/>
              <a:t>NUCAPS</a:t>
            </a:r>
            <a:r>
              <a:rPr lang="en-US" dirty="0" smtClean="0"/>
              <a:t>-</a:t>
            </a:r>
            <a:r>
              <a:rPr lang="en-US" dirty="0" err="1" smtClean="0"/>
              <a:t>AWIPS</a:t>
            </a:r>
            <a:r>
              <a:rPr lang="en-US" dirty="0" smtClean="0"/>
              <a:t>-II Training Initiative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POC</a:t>
            </a:r>
            <a:r>
              <a:rPr lang="en-US" dirty="0" smtClean="0"/>
              <a:t> is Brian Motta, NOAA)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Evaluate the current </a:t>
            </a:r>
            <a:r>
              <a:rPr lang="en-US" dirty="0" err="1" smtClean="0"/>
              <a:t>AWIPS</a:t>
            </a:r>
            <a:r>
              <a:rPr lang="en-US" dirty="0" smtClean="0"/>
              <a:t> </a:t>
            </a:r>
            <a:r>
              <a:rPr lang="en-US" dirty="0" smtClean="0"/>
              <a:t>implementation</a:t>
            </a:r>
          </a:p>
          <a:p>
            <a:pPr lvl="1"/>
            <a:r>
              <a:rPr lang="en-US" dirty="0" err="1" smtClean="0"/>
              <a:t>NUCAPS</a:t>
            </a:r>
            <a:r>
              <a:rPr lang="en-US" dirty="0" smtClean="0"/>
              <a:t> locations are displayed  on map, click to get skew-T plot</a:t>
            </a:r>
            <a:endParaRPr lang="en-US" dirty="0" smtClean="0"/>
          </a:p>
          <a:p>
            <a:pPr lvl="1"/>
            <a:r>
              <a:rPr lang="en-US" dirty="0" smtClean="0"/>
              <a:t>Quality control is absent – need to fix it</a:t>
            </a:r>
          </a:p>
          <a:p>
            <a:pPr lvl="2"/>
            <a:r>
              <a:rPr lang="en-US" dirty="0" smtClean="0"/>
              <a:t>Also consider better </a:t>
            </a:r>
            <a:r>
              <a:rPr lang="en-US" dirty="0" smtClean="0"/>
              <a:t>QC – a “bad” retrieval might still be </a:t>
            </a:r>
            <a:r>
              <a:rPr lang="en-US" dirty="0" smtClean="0"/>
              <a:t>best there is</a:t>
            </a:r>
            <a:endParaRPr lang="en-US" dirty="0" smtClean="0"/>
          </a:p>
          <a:p>
            <a:pPr lvl="1"/>
            <a:r>
              <a:rPr lang="en-US" dirty="0" smtClean="0"/>
              <a:t>Consider changing file formats to enable:</a:t>
            </a:r>
          </a:p>
          <a:p>
            <a:pPr lvl="2"/>
            <a:r>
              <a:rPr lang="en-US" dirty="0" smtClean="0"/>
              <a:t>Ability to plot soundings together with </a:t>
            </a:r>
            <a:r>
              <a:rPr lang="en-US" dirty="0" err="1" smtClean="0"/>
              <a:t>ACARS</a:t>
            </a:r>
            <a:r>
              <a:rPr lang="en-US" dirty="0" smtClean="0"/>
              <a:t>, </a:t>
            </a:r>
            <a:r>
              <a:rPr lang="en-US" dirty="0" err="1" smtClean="0"/>
              <a:t>radiosondes</a:t>
            </a:r>
            <a:r>
              <a:rPr lang="en-US" dirty="0" smtClean="0"/>
              <a:t>, etc.</a:t>
            </a:r>
          </a:p>
          <a:p>
            <a:pPr lvl="2"/>
            <a:r>
              <a:rPr lang="en-US" dirty="0" smtClean="0"/>
              <a:t>And/or the ability to provide cross-section plots, comparison to models, etc.</a:t>
            </a:r>
          </a:p>
          <a:p>
            <a:pPr lvl="1"/>
            <a:r>
              <a:rPr lang="en-US" dirty="0" smtClean="0"/>
              <a:t>Study cases where </a:t>
            </a:r>
            <a:r>
              <a:rPr lang="en-US" dirty="0" err="1" smtClean="0"/>
              <a:t>NUCAPS</a:t>
            </a:r>
            <a:r>
              <a:rPr lang="en-US" dirty="0" smtClean="0"/>
              <a:t> fails</a:t>
            </a:r>
          </a:p>
          <a:p>
            <a:pPr lvl="2"/>
            <a:r>
              <a:rPr lang="en-US" dirty="0" smtClean="0"/>
              <a:t>Forecaster can submit interesting cases to a developer who can then study the case in detail,  answer questions, and ultimately improve products.</a:t>
            </a:r>
            <a:endParaRPr lang="en-US" dirty="0"/>
          </a:p>
          <a:p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Enable forecasters to understand what information is – and is not – in the retrievals (</a:t>
            </a:r>
            <a:r>
              <a:rPr lang="en-US" i="1" dirty="0" smtClean="0"/>
              <a:t>e.g</a:t>
            </a:r>
            <a:r>
              <a:rPr lang="en-US" dirty="0" smtClean="0"/>
              <a:t>., using skew-T comparisons)</a:t>
            </a:r>
          </a:p>
          <a:p>
            <a:pPr lvl="1"/>
            <a:r>
              <a:rPr lang="en-US" dirty="0" smtClean="0"/>
              <a:t>Enable developers to understand the needs of the forecasters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3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2467</Words>
  <Application>Microsoft Office PowerPoint</Application>
  <PresentationFormat>On-screen Show (4:3)</PresentationFormat>
  <Paragraphs>363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Sounder products for Weather and Climate applications</vt:lpstr>
      <vt:lpstr>Discussion Points</vt:lpstr>
      <vt:lpstr>NOAA-Unique CrIS/ATMS Processing System (NUCAPS)</vt:lpstr>
      <vt:lpstr>What makes this algorithm unique?</vt:lpstr>
      <vt:lpstr>Summary of products from NUCAPS Algorithm (in AWIPS-II)</vt:lpstr>
      <vt:lpstr>Status of Direct Broadcast (DB) Implementation of NUCAPS</vt:lpstr>
      <vt:lpstr>Chris Barnet report Oct. 29, 2014 NUCAPS Telecon</vt:lpstr>
      <vt:lpstr>NOAA/JPSS Satellite Application Team Initiatives for Sounding</vt:lpstr>
      <vt:lpstr>1) NUCAPS-AWIPS-II Training Initiative (POC is Brian Motta, NOAA)</vt:lpstr>
      <vt:lpstr>2) Aviation Weather Testbed initiative (POC is Brad Zavodsky, SPoRT)</vt:lpstr>
      <vt:lpstr>PowerPoint Presentation</vt:lpstr>
      <vt:lpstr>CalWater 2/ACAPEX Field Campaign</vt:lpstr>
      <vt:lpstr>What can be done for CalWater 2</vt:lpstr>
      <vt:lpstr>What these products provide to the CalWater field campaign</vt:lpstr>
      <vt:lpstr>What we gain from CalWater 2</vt:lpstr>
      <vt:lpstr>NASA Suomi-NPP Science Team: Sounder Discipline</vt:lpstr>
      <vt:lpstr>Suomi-NPP NASA Sounder Discipline Selection (August 2014)</vt:lpstr>
      <vt:lpstr>What are some guiding principles of a climate product for retrievals?</vt:lpstr>
      <vt:lpstr>We propose to use the NUCAPS Science code as a baseline system</vt:lpstr>
      <vt:lpstr>Validation of climate products</vt:lpstr>
      <vt:lpstr>Questions?</vt:lpstr>
      <vt:lpstr>Comparison to dropsonde #8 (launched 3.8 min before satellite overpass)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of the NOAA Unique CrIS/ATMS processing System (NUCAPS) within the Community Satellite Processing Package (CSPP)</dc:title>
  <dc:creator>chris</dc:creator>
  <cp:lastModifiedBy>chris barnet</cp:lastModifiedBy>
  <cp:revision>184</cp:revision>
  <cp:lastPrinted>2014-06-26T14:24:50Z</cp:lastPrinted>
  <dcterms:created xsi:type="dcterms:W3CDTF">2014-01-06T15:27:24Z</dcterms:created>
  <dcterms:modified xsi:type="dcterms:W3CDTF">2014-11-13T13:16:30Z</dcterms:modified>
</cp:coreProperties>
</file>